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avi" ContentType="video/x-msvide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  <p:sldMasterId id="2147483716" r:id="rId2"/>
  </p:sldMasterIdLst>
  <p:notesMasterIdLst>
    <p:notesMasterId r:id="rId33"/>
  </p:notesMasterIdLst>
  <p:handoutMasterIdLst>
    <p:handoutMasterId r:id="rId34"/>
  </p:handoutMasterIdLst>
  <p:sldIdLst>
    <p:sldId id="256" r:id="rId3"/>
    <p:sldId id="299" r:id="rId4"/>
    <p:sldId id="300" r:id="rId5"/>
    <p:sldId id="321" r:id="rId6"/>
    <p:sldId id="298" r:id="rId7"/>
    <p:sldId id="304" r:id="rId8"/>
    <p:sldId id="347" r:id="rId9"/>
    <p:sldId id="348" r:id="rId10"/>
    <p:sldId id="349" r:id="rId11"/>
    <p:sldId id="345" r:id="rId12"/>
    <p:sldId id="316" r:id="rId13"/>
    <p:sldId id="336" r:id="rId14"/>
    <p:sldId id="306" r:id="rId15"/>
    <p:sldId id="284" r:id="rId16"/>
    <p:sldId id="278" r:id="rId17"/>
    <p:sldId id="352" r:id="rId18"/>
    <p:sldId id="353" r:id="rId19"/>
    <p:sldId id="302" r:id="rId20"/>
    <p:sldId id="327" r:id="rId21"/>
    <p:sldId id="346" r:id="rId22"/>
    <p:sldId id="337" r:id="rId23"/>
    <p:sldId id="338" r:id="rId24"/>
    <p:sldId id="339" r:id="rId25"/>
    <p:sldId id="340" r:id="rId26"/>
    <p:sldId id="341" r:id="rId27"/>
    <p:sldId id="342" r:id="rId28"/>
    <p:sldId id="329" r:id="rId29"/>
    <p:sldId id="328" r:id="rId30"/>
    <p:sldId id="351" r:id="rId31"/>
    <p:sldId id="296" r:id="rId32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8E5F8"/>
    <a:srgbClr val="CEDEF6"/>
    <a:srgbClr val="DC1427"/>
    <a:srgbClr val="FFE5E7"/>
    <a:srgbClr val="C80013"/>
    <a:srgbClr val="FFAFB7"/>
    <a:srgbClr val="FF374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25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1356" y="12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23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34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notesMaster" Target="notesMasters/notesMaster1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viewProps" Target="viewProps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529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r">
              <a:defRPr sz="1300"/>
            </a:lvl1pPr>
          </a:lstStyle>
          <a:p>
            <a:fld id="{ECF46980-1168-42E4-9925-010EC30DF7F2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529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r">
              <a:defRPr sz="1300"/>
            </a:lvl1pPr>
          </a:lstStyle>
          <a:p>
            <a:fld id="{81A2E5BA-7676-4FAD-BF0F-B20BD75157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429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r">
              <a:defRPr sz="1300"/>
            </a:lvl1pPr>
          </a:lstStyle>
          <a:p>
            <a:fld id="{0DA08BA0-1A7C-4270-86B6-1E9282C1D483}" type="datetimeFigureOut">
              <a:rPr lang="fr-FR" smtClean="0"/>
              <a:t>16/04/2018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7" tIns="49508" rIns="99017" bIns="4950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9017" tIns="49508" rIns="99017" bIns="49508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r">
              <a:defRPr sz="1300"/>
            </a:lvl1pPr>
          </a:lstStyle>
          <a:p>
            <a:fld id="{612B0E0A-9840-48BE-9819-89810CFDE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5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47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898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17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24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69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506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4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9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44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44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52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80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2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59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8477"/>
            <a:ext cx="7886700" cy="72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9761"/>
            <a:ext cx="7886700" cy="513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7"/>
            <a:ext cx="188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15" y="6543171"/>
            <a:ext cx="573868" cy="29453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3" y="6511639"/>
            <a:ext cx="840201" cy="3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92" r:id="rId13"/>
    <p:sldLayoutId id="2147483694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6054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76.png"/><Relationship Id="rId18" Type="http://schemas.openxmlformats.org/officeDocument/2006/relationships/image" Target="../media/image81.png"/><Relationship Id="rId3" Type="http://schemas.openxmlformats.org/officeDocument/2006/relationships/tags" Target="../tags/tag34.xml"/><Relationship Id="rId7" Type="http://schemas.openxmlformats.org/officeDocument/2006/relationships/tags" Target="../tags/tag38.xml"/><Relationship Id="rId12" Type="http://schemas.openxmlformats.org/officeDocument/2006/relationships/image" Target="../media/image75.png"/><Relationship Id="rId17" Type="http://schemas.openxmlformats.org/officeDocument/2006/relationships/image" Target="../media/image80.png"/><Relationship Id="rId2" Type="http://schemas.openxmlformats.org/officeDocument/2006/relationships/tags" Target="../tags/tag33.xml"/><Relationship Id="rId16" Type="http://schemas.openxmlformats.org/officeDocument/2006/relationships/image" Target="../media/image79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image" Target="../media/image74.png"/><Relationship Id="rId5" Type="http://schemas.openxmlformats.org/officeDocument/2006/relationships/tags" Target="../tags/tag36.xml"/><Relationship Id="rId15" Type="http://schemas.openxmlformats.org/officeDocument/2006/relationships/image" Target="../media/image78.png"/><Relationship Id="rId10" Type="http://schemas.openxmlformats.org/officeDocument/2006/relationships/image" Target="../media/image46.png"/><Relationship Id="rId4" Type="http://schemas.openxmlformats.org/officeDocument/2006/relationships/tags" Target="../tags/tag35.xml"/><Relationship Id="rId9" Type="http://schemas.openxmlformats.org/officeDocument/2006/relationships/image" Target="../media/image44.png"/><Relationship Id="rId14" Type="http://schemas.openxmlformats.org/officeDocument/2006/relationships/image" Target="../media/image77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18" Type="http://schemas.openxmlformats.org/officeDocument/2006/relationships/tags" Target="../tags/tag56.xml"/><Relationship Id="rId26" Type="http://schemas.openxmlformats.org/officeDocument/2006/relationships/image" Target="../media/image83.png"/><Relationship Id="rId39" Type="http://schemas.openxmlformats.org/officeDocument/2006/relationships/image" Target="../media/image92.png"/><Relationship Id="rId3" Type="http://schemas.openxmlformats.org/officeDocument/2006/relationships/tags" Target="../tags/tag41.xml"/><Relationship Id="rId21" Type="http://schemas.openxmlformats.org/officeDocument/2006/relationships/tags" Target="../tags/tag59.xml"/><Relationship Id="rId34" Type="http://schemas.openxmlformats.org/officeDocument/2006/relationships/image" Target="../media/image90.png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tags" Target="../tags/tag55.xml"/><Relationship Id="rId25" Type="http://schemas.openxmlformats.org/officeDocument/2006/relationships/image" Target="../media/image82.png"/><Relationship Id="rId33" Type="http://schemas.openxmlformats.org/officeDocument/2006/relationships/image" Target="../media/image89.png"/><Relationship Id="rId38" Type="http://schemas.openxmlformats.org/officeDocument/2006/relationships/image" Target="../media/image79.png"/><Relationship Id="rId2" Type="http://schemas.openxmlformats.org/officeDocument/2006/relationships/tags" Target="../tags/tag40.xml"/><Relationship Id="rId16" Type="http://schemas.openxmlformats.org/officeDocument/2006/relationships/tags" Target="../tags/tag54.xml"/><Relationship Id="rId20" Type="http://schemas.openxmlformats.org/officeDocument/2006/relationships/tags" Target="../tags/tag58.xml"/><Relationship Id="rId29" Type="http://schemas.openxmlformats.org/officeDocument/2006/relationships/image" Target="../media/image86.png"/><Relationship Id="rId41" Type="http://schemas.openxmlformats.org/officeDocument/2006/relationships/image" Target="../media/image94.pn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24" Type="http://schemas.openxmlformats.org/officeDocument/2006/relationships/slideLayout" Target="../slideLayouts/slideLayout2.xml"/><Relationship Id="rId32" Type="http://schemas.openxmlformats.org/officeDocument/2006/relationships/image" Target="../media/image88.png"/><Relationship Id="rId37" Type="http://schemas.openxmlformats.org/officeDocument/2006/relationships/image" Target="../media/image76.png"/><Relationship Id="rId40" Type="http://schemas.openxmlformats.org/officeDocument/2006/relationships/image" Target="../media/image93.png"/><Relationship Id="rId5" Type="http://schemas.openxmlformats.org/officeDocument/2006/relationships/tags" Target="../tags/tag43.xml"/><Relationship Id="rId15" Type="http://schemas.openxmlformats.org/officeDocument/2006/relationships/tags" Target="../tags/tag53.xml"/><Relationship Id="rId23" Type="http://schemas.openxmlformats.org/officeDocument/2006/relationships/tags" Target="../tags/tag61.xml"/><Relationship Id="rId28" Type="http://schemas.openxmlformats.org/officeDocument/2006/relationships/image" Target="../media/image85.png"/><Relationship Id="rId36" Type="http://schemas.openxmlformats.org/officeDocument/2006/relationships/image" Target="../media/image81.png"/><Relationship Id="rId10" Type="http://schemas.openxmlformats.org/officeDocument/2006/relationships/tags" Target="../tags/tag48.xml"/><Relationship Id="rId19" Type="http://schemas.openxmlformats.org/officeDocument/2006/relationships/tags" Target="../tags/tag57.xml"/><Relationship Id="rId31" Type="http://schemas.openxmlformats.org/officeDocument/2006/relationships/image" Target="../media/image87.png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Relationship Id="rId22" Type="http://schemas.openxmlformats.org/officeDocument/2006/relationships/tags" Target="../tags/tag60.xml"/><Relationship Id="rId27" Type="http://schemas.openxmlformats.org/officeDocument/2006/relationships/image" Target="../media/image84.png"/><Relationship Id="rId30" Type="http://schemas.openxmlformats.org/officeDocument/2006/relationships/image" Target="../media/image78.png"/><Relationship Id="rId35" Type="http://schemas.openxmlformats.org/officeDocument/2006/relationships/image" Target="../media/image91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image" Target="../media/image74.png"/><Relationship Id="rId18" Type="http://schemas.openxmlformats.org/officeDocument/2006/relationships/image" Target="../media/image101.png"/><Relationship Id="rId3" Type="http://schemas.openxmlformats.org/officeDocument/2006/relationships/tags" Target="../tags/tag64.xml"/><Relationship Id="rId7" Type="http://schemas.openxmlformats.org/officeDocument/2006/relationships/tags" Target="../tags/tag68.xml"/><Relationship Id="rId12" Type="http://schemas.openxmlformats.org/officeDocument/2006/relationships/image" Target="../media/image96.png"/><Relationship Id="rId17" Type="http://schemas.openxmlformats.org/officeDocument/2006/relationships/image" Target="../media/image100.png"/><Relationship Id="rId2" Type="http://schemas.openxmlformats.org/officeDocument/2006/relationships/tags" Target="../tags/tag63.xml"/><Relationship Id="rId16" Type="http://schemas.openxmlformats.org/officeDocument/2006/relationships/image" Target="../media/image99.png"/><Relationship Id="rId20" Type="http://schemas.openxmlformats.org/officeDocument/2006/relationships/image" Target="../media/image103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image" Target="../media/image95.png"/><Relationship Id="rId5" Type="http://schemas.openxmlformats.org/officeDocument/2006/relationships/tags" Target="../tags/tag66.xml"/><Relationship Id="rId15" Type="http://schemas.openxmlformats.org/officeDocument/2006/relationships/image" Target="../media/image98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02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image" Target="../media/image97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tags" Target="../tags/tag78.xml"/><Relationship Id="rId13" Type="http://schemas.openxmlformats.org/officeDocument/2006/relationships/image" Target="../media/image87.png"/><Relationship Id="rId18" Type="http://schemas.openxmlformats.org/officeDocument/2006/relationships/image" Target="../media/image107.png"/><Relationship Id="rId3" Type="http://schemas.openxmlformats.org/officeDocument/2006/relationships/tags" Target="../tags/tag73.xml"/><Relationship Id="rId21" Type="http://schemas.openxmlformats.org/officeDocument/2006/relationships/image" Target="../media/image110.png"/><Relationship Id="rId7" Type="http://schemas.openxmlformats.org/officeDocument/2006/relationships/tags" Target="../tags/tag77.xml"/><Relationship Id="rId12" Type="http://schemas.openxmlformats.org/officeDocument/2006/relationships/slideLayout" Target="../slideLayouts/slideLayout2.xml"/><Relationship Id="rId17" Type="http://schemas.openxmlformats.org/officeDocument/2006/relationships/image" Target="../media/image78.png"/><Relationship Id="rId2" Type="http://schemas.openxmlformats.org/officeDocument/2006/relationships/tags" Target="../tags/tag72.xml"/><Relationship Id="rId16" Type="http://schemas.openxmlformats.org/officeDocument/2006/relationships/image" Target="../media/image106.png"/><Relationship Id="rId20" Type="http://schemas.openxmlformats.org/officeDocument/2006/relationships/image" Target="../media/image109.png"/><Relationship Id="rId1" Type="http://schemas.openxmlformats.org/officeDocument/2006/relationships/tags" Target="../tags/tag71.xml"/><Relationship Id="rId6" Type="http://schemas.openxmlformats.org/officeDocument/2006/relationships/tags" Target="../tags/tag76.xml"/><Relationship Id="rId11" Type="http://schemas.openxmlformats.org/officeDocument/2006/relationships/tags" Target="../tags/tag81.xml"/><Relationship Id="rId24" Type="http://schemas.openxmlformats.org/officeDocument/2006/relationships/image" Target="../media/image91.png"/><Relationship Id="rId5" Type="http://schemas.openxmlformats.org/officeDocument/2006/relationships/tags" Target="../tags/tag75.xml"/><Relationship Id="rId15" Type="http://schemas.openxmlformats.org/officeDocument/2006/relationships/image" Target="../media/image105.png"/><Relationship Id="rId23" Type="http://schemas.openxmlformats.org/officeDocument/2006/relationships/image" Target="../media/image112.png"/><Relationship Id="rId10" Type="http://schemas.openxmlformats.org/officeDocument/2006/relationships/tags" Target="../tags/tag80.xml"/><Relationship Id="rId19" Type="http://schemas.openxmlformats.org/officeDocument/2006/relationships/image" Target="../media/image108.png"/><Relationship Id="rId4" Type="http://schemas.openxmlformats.org/officeDocument/2006/relationships/tags" Target="../tags/tag74.xml"/><Relationship Id="rId9" Type="http://schemas.openxmlformats.org/officeDocument/2006/relationships/tags" Target="../tags/tag79.xml"/><Relationship Id="rId14" Type="http://schemas.openxmlformats.org/officeDocument/2006/relationships/image" Target="../media/image104.png"/><Relationship Id="rId22" Type="http://schemas.openxmlformats.org/officeDocument/2006/relationships/image" Target="../media/image1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png"/><Relationship Id="rId3" Type="http://schemas.openxmlformats.org/officeDocument/2006/relationships/tags" Target="../tags/tag84.xml"/><Relationship Id="rId7" Type="http://schemas.openxmlformats.org/officeDocument/2006/relationships/image" Target="../media/image71.png"/><Relationship Id="rId2" Type="http://schemas.openxmlformats.org/officeDocument/2006/relationships/tags" Target="../tags/tag83.xml"/><Relationship Id="rId1" Type="http://schemas.openxmlformats.org/officeDocument/2006/relationships/tags" Target="../tags/tag82.xml"/><Relationship Id="rId6" Type="http://schemas.openxmlformats.org/officeDocument/2006/relationships/image" Target="../media/image113.png"/><Relationship Id="rId11" Type="http://schemas.openxmlformats.org/officeDocument/2006/relationships/image" Target="../media/image117.png"/><Relationship Id="rId5" Type="http://schemas.openxmlformats.org/officeDocument/2006/relationships/image" Target="../media/image70.png"/><Relationship Id="rId10" Type="http://schemas.openxmlformats.org/officeDocument/2006/relationships/image" Target="../media/image116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15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tags" Target="../tags/tag87.xml"/><Relationship Id="rId7" Type="http://schemas.openxmlformats.org/officeDocument/2006/relationships/image" Target="../media/image120.png"/><Relationship Id="rId2" Type="http://schemas.openxmlformats.org/officeDocument/2006/relationships/tags" Target="../tags/tag86.xml"/><Relationship Id="rId1" Type="http://schemas.openxmlformats.org/officeDocument/2006/relationships/tags" Target="../tags/tag85.xml"/><Relationship Id="rId6" Type="http://schemas.openxmlformats.org/officeDocument/2006/relationships/image" Target="../media/image119.png"/><Relationship Id="rId5" Type="http://schemas.openxmlformats.org/officeDocument/2006/relationships/image" Target="../media/image118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3.png"/><Relationship Id="rId3" Type="http://schemas.openxmlformats.org/officeDocument/2006/relationships/tags" Target="../tags/tag90.xml"/><Relationship Id="rId7" Type="http://schemas.openxmlformats.org/officeDocument/2006/relationships/image" Target="../media/image122.png"/><Relationship Id="rId2" Type="http://schemas.openxmlformats.org/officeDocument/2006/relationships/tags" Target="../tags/tag89.xml"/><Relationship Id="rId1" Type="http://schemas.openxmlformats.org/officeDocument/2006/relationships/tags" Target="../tags/tag88.xml"/><Relationship Id="rId6" Type="http://schemas.openxmlformats.org/officeDocument/2006/relationships/image" Target="../media/image121.pn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91.xml"/><Relationship Id="rId9" Type="http://schemas.openxmlformats.org/officeDocument/2006/relationships/image" Target="../media/image124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4.jpg"/><Relationship Id="rId3" Type="http://schemas.openxmlformats.org/officeDocument/2006/relationships/image" Target="../media/image4.jpg"/><Relationship Id="rId7" Type="http://schemas.openxmlformats.org/officeDocument/2006/relationships/image" Target="../media/image8.jpg"/><Relationship Id="rId12" Type="http://schemas.openxmlformats.org/officeDocument/2006/relationships/image" Target="../media/image13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2.jpg"/><Relationship Id="rId5" Type="http://schemas.openxmlformats.org/officeDocument/2006/relationships/image" Target="../media/image6.jpg"/><Relationship Id="rId10" Type="http://schemas.openxmlformats.org/officeDocument/2006/relationships/image" Target="../media/image11.jpg"/><Relationship Id="rId4" Type="http://schemas.openxmlformats.org/officeDocument/2006/relationships/image" Target="../media/image5.jpg"/><Relationship Id="rId9" Type="http://schemas.openxmlformats.org/officeDocument/2006/relationships/image" Target="../media/image10.jp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6.png"/><Relationship Id="rId2" Type="http://schemas.openxmlformats.org/officeDocument/2006/relationships/image" Target="../media/image12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tags" Target="../tags/tag99.xml"/><Relationship Id="rId13" Type="http://schemas.openxmlformats.org/officeDocument/2006/relationships/image" Target="../media/image129.png"/><Relationship Id="rId18" Type="http://schemas.openxmlformats.org/officeDocument/2006/relationships/image" Target="../media/image134.png"/><Relationship Id="rId3" Type="http://schemas.openxmlformats.org/officeDocument/2006/relationships/tags" Target="../tags/tag94.xml"/><Relationship Id="rId7" Type="http://schemas.openxmlformats.org/officeDocument/2006/relationships/tags" Target="../tags/tag98.xml"/><Relationship Id="rId12" Type="http://schemas.openxmlformats.org/officeDocument/2006/relationships/image" Target="../media/image128.png"/><Relationship Id="rId17" Type="http://schemas.openxmlformats.org/officeDocument/2006/relationships/image" Target="../media/image133.png"/><Relationship Id="rId2" Type="http://schemas.openxmlformats.org/officeDocument/2006/relationships/tags" Target="../tags/tag93.xml"/><Relationship Id="rId16" Type="http://schemas.openxmlformats.org/officeDocument/2006/relationships/image" Target="../media/image132.png"/><Relationship Id="rId20" Type="http://schemas.openxmlformats.org/officeDocument/2006/relationships/image" Target="../media/image136.png"/><Relationship Id="rId1" Type="http://schemas.openxmlformats.org/officeDocument/2006/relationships/tags" Target="../tags/tag92.xml"/><Relationship Id="rId6" Type="http://schemas.openxmlformats.org/officeDocument/2006/relationships/tags" Target="../tags/tag97.xml"/><Relationship Id="rId11" Type="http://schemas.openxmlformats.org/officeDocument/2006/relationships/slideLayout" Target="../slideLayouts/slideLayout2.xml"/><Relationship Id="rId5" Type="http://schemas.openxmlformats.org/officeDocument/2006/relationships/tags" Target="../tags/tag96.xml"/><Relationship Id="rId15" Type="http://schemas.openxmlformats.org/officeDocument/2006/relationships/image" Target="../media/image131.png"/><Relationship Id="rId10" Type="http://schemas.openxmlformats.org/officeDocument/2006/relationships/tags" Target="../tags/tag101.xml"/><Relationship Id="rId19" Type="http://schemas.openxmlformats.org/officeDocument/2006/relationships/image" Target="../media/image135.png"/><Relationship Id="rId4" Type="http://schemas.openxmlformats.org/officeDocument/2006/relationships/tags" Target="../tags/tag95.xml"/><Relationship Id="rId9" Type="http://schemas.openxmlformats.org/officeDocument/2006/relationships/tags" Target="../tags/tag100.xml"/><Relationship Id="rId14" Type="http://schemas.openxmlformats.org/officeDocument/2006/relationships/image" Target="../media/image13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tags" Target="../tags/tag109.xml"/><Relationship Id="rId13" Type="http://schemas.openxmlformats.org/officeDocument/2006/relationships/image" Target="../media/image139.png"/><Relationship Id="rId18" Type="http://schemas.openxmlformats.org/officeDocument/2006/relationships/image" Target="../media/image144.png"/><Relationship Id="rId3" Type="http://schemas.openxmlformats.org/officeDocument/2006/relationships/tags" Target="../tags/tag104.xml"/><Relationship Id="rId7" Type="http://schemas.openxmlformats.org/officeDocument/2006/relationships/tags" Target="../tags/tag108.xml"/><Relationship Id="rId12" Type="http://schemas.openxmlformats.org/officeDocument/2006/relationships/image" Target="../media/image138.png"/><Relationship Id="rId17" Type="http://schemas.openxmlformats.org/officeDocument/2006/relationships/image" Target="../media/image143.png"/><Relationship Id="rId2" Type="http://schemas.openxmlformats.org/officeDocument/2006/relationships/tags" Target="../tags/tag103.xml"/><Relationship Id="rId16" Type="http://schemas.openxmlformats.org/officeDocument/2006/relationships/image" Target="../media/image142.png"/><Relationship Id="rId20" Type="http://schemas.openxmlformats.org/officeDocument/2006/relationships/image" Target="../media/image146.png"/><Relationship Id="rId1" Type="http://schemas.openxmlformats.org/officeDocument/2006/relationships/tags" Target="../tags/tag102.xml"/><Relationship Id="rId6" Type="http://schemas.openxmlformats.org/officeDocument/2006/relationships/tags" Target="../tags/tag107.xml"/><Relationship Id="rId11" Type="http://schemas.openxmlformats.org/officeDocument/2006/relationships/image" Target="../media/image137.png"/><Relationship Id="rId5" Type="http://schemas.openxmlformats.org/officeDocument/2006/relationships/tags" Target="../tags/tag106.xml"/><Relationship Id="rId15" Type="http://schemas.openxmlformats.org/officeDocument/2006/relationships/image" Target="../media/image141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145.png"/><Relationship Id="rId4" Type="http://schemas.openxmlformats.org/officeDocument/2006/relationships/tags" Target="../tags/tag105.xml"/><Relationship Id="rId9" Type="http://schemas.openxmlformats.org/officeDocument/2006/relationships/tags" Target="../tags/tag110.xml"/><Relationship Id="rId14" Type="http://schemas.openxmlformats.org/officeDocument/2006/relationships/image" Target="../media/image140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png"/><Relationship Id="rId13" Type="http://schemas.openxmlformats.org/officeDocument/2006/relationships/image" Target="../media/image153.png"/><Relationship Id="rId3" Type="http://schemas.openxmlformats.org/officeDocument/2006/relationships/tags" Target="../tags/tag113.xml"/><Relationship Id="rId7" Type="http://schemas.openxmlformats.org/officeDocument/2006/relationships/image" Target="../media/image148.png"/><Relationship Id="rId12" Type="http://schemas.openxmlformats.org/officeDocument/2006/relationships/image" Target="../media/image152.png"/><Relationship Id="rId2" Type="http://schemas.openxmlformats.org/officeDocument/2006/relationships/tags" Target="../tags/tag112.xml"/><Relationship Id="rId1" Type="http://schemas.openxmlformats.org/officeDocument/2006/relationships/tags" Target="../tags/tag111.xml"/><Relationship Id="rId6" Type="http://schemas.openxmlformats.org/officeDocument/2006/relationships/image" Target="../media/image147.png"/><Relationship Id="rId11" Type="http://schemas.openxmlformats.org/officeDocument/2006/relationships/image" Target="../media/image144.png"/><Relationship Id="rId5" Type="http://schemas.openxmlformats.org/officeDocument/2006/relationships/slideLayout" Target="../slideLayouts/slideLayout2.xml"/><Relationship Id="rId10" Type="http://schemas.openxmlformats.org/officeDocument/2006/relationships/image" Target="../media/image151.png"/><Relationship Id="rId4" Type="http://schemas.openxmlformats.org/officeDocument/2006/relationships/tags" Target="../tags/tag114.xml"/><Relationship Id="rId9" Type="http://schemas.openxmlformats.org/officeDocument/2006/relationships/image" Target="../media/image150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.xml"/><Relationship Id="rId13" Type="http://schemas.openxmlformats.org/officeDocument/2006/relationships/image" Target="../media/image157.png"/><Relationship Id="rId3" Type="http://schemas.openxmlformats.org/officeDocument/2006/relationships/tags" Target="../tags/tag117.xml"/><Relationship Id="rId7" Type="http://schemas.openxmlformats.org/officeDocument/2006/relationships/tags" Target="../tags/tag121.xml"/><Relationship Id="rId12" Type="http://schemas.openxmlformats.org/officeDocument/2006/relationships/image" Target="../media/image156.png"/><Relationship Id="rId2" Type="http://schemas.openxmlformats.org/officeDocument/2006/relationships/tags" Target="../tags/tag116.xml"/><Relationship Id="rId1" Type="http://schemas.openxmlformats.org/officeDocument/2006/relationships/tags" Target="../tags/tag115.xml"/><Relationship Id="rId6" Type="http://schemas.openxmlformats.org/officeDocument/2006/relationships/tags" Target="../tags/tag120.xml"/><Relationship Id="rId11" Type="http://schemas.openxmlformats.org/officeDocument/2006/relationships/image" Target="../media/image153.png"/><Relationship Id="rId5" Type="http://schemas.openxmlformats.org/officeDocument/2006/relationships/tags" Target="../tags/tag119.xml"/><Relationship Id="rId10" Type="http://schemas.openxmlformats.org/officeDocument/2006/relationships/image" Target="../media/image155.png"/><Relationship Id="rId4" Type="http://schemas.openxmlformats.org/officeDocument/2006/relationships/tags" Target="../tags/tag118.xml"/><Relationship Id="rId9" Type="http://schemas.openxmlformats.org/officeDocument/2006/relationships/image" Target="../media/image1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2.xml"/><Relationship Id="rId5" Type="http://schemas.openxmlformats.org/officeDocument/2006/relationships/image" Target="../media/image76.png"/><Relationship Id="rId4" Type="http://schemas.openxmlformats.org/officeDocument/2006/relationships/image" Target="../media/image75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23.xml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0.png"/><Relationship Id="rId3" Type="http://schemas.openxmlformats.org/officeDocument/2006/relationships/video" Target="../media/media1.avi"/><Relationship Id="rId7" Type="http://schemas.openxmlformats.org/officeDocument/2006/relationships/image" Target="../media/image159.png"/><Relationship Id="rId2" Type="http://schemas.microsoft.com/office/2007/relationships/media" Target="../media/media1.avi"/><Relationship Id="rId1" Type="http://schemas.openxmlformats.org/officeDocument/2006/relationships/tags" Target="../tags/tag124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163.png"/><Relationship Id="rId5" Type="http://schemas.openxmlformats.org/officeDocument/2006/relationships/tags" Target="../tags/tag126.xml"/><Relationship Id="rId10" Type="http://schemas.openxmlformats.org/officeDocument/2006/relationships/image" Target="../media/image162.png"/><Relationship Id="rId4" Type="http://schemas.openxmlformats.org/officeDocument/2006/relationships/tags" Target="../tags/tag125.xml"/><Relationship Id="rId9" Type="http://schemas.openxmlformats.org/officeDocument/2006/relationships/image" Target="../media/image161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g"/><Relationship Id="rId13" Type="http://schemas.openxmlformats.org/officeDocument/2006/relationships/image" Target="../media/image17.jpg"/><Relationship Id="rId18" Type="http://schemas.openxmlformats.org/officeDocument/2006/relationships/image" Target="../media/image19.png"/><Relationship Id="rId3" Type="http://schemas.openxmlformats.org/officeDocument/2006/relationships/image" Target="../media/image4.jpg"/><Relationship Id="rId21" Type="http://schemas.openxmlformats.org/officeDocument/2006/relationships/image" Target="../media/image22.jpg"/><Relationship Id="rId7" Type="http://schemas.openxmlformats.org/officeDocument/2006/relationships/image" Target="../media/image8.jpg"/><Relationship Id="rId12" Type="http://schemas.openxmlformats.org/officeDocument/2006/relationships/image" Target="../media/image16.jpg"/><Relationship Id="rId17" Type="http://schemas.openxmlformats.org/officeDocument/2006/relationships/image" Target="../media/image14.jpg"/><Relationship Id="rId2" Type="http://schemas.openxmlformats.org/officeDocument/2006/relationships/image" Target="../media/image3.jpg"/><Relationship Id="rId16" Type="http://schemas.openxmlformats.org/officeDocument/2006/relationships/image" Target="../media/image13.png"/><Relationship Id="rId20" Type="http://schemas.openxmlformats.org/officeDocument/2006/relationships/image" Target="../media/image2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11" Type="http://schemas.openxmlformats.org/officeDocument/2006/relationships/image" Target="../media/image15.jpg"/><Relationship Id="rId24" Type="http://schemas.openxmlformats.org/officeDocument/2006/relationships/image" Target="../media/image25.png"/><Relationship Id="rId5" Type="http://schemas.openxmlformats.org/officeDocument/2006/relationships/image" Target="../media/image6.jpg"/><Relationship Id="rId15" Type="http://schemas.openxmlformats.org/officeDocument/2006/relationships/image" Target="../media/image12.jpg"/><Relationship Id="rId23" Type="http://schemas.openxmlformats.org/officeDocument/2006/relationships/image" Target="../media/image24.jpg"/><Relationship Id="rId10" Type="http://schemas.openxmlformats.org/officeDocument/2006/relationships/image" Target="../media/image11.jpg"/><Relationship Id="rId19" Type="http://schemas.openxmlformats.org/officeDocument/2006/relationships/image" Target="../media/image20.jpg"/><Relationship Id="rId4" Type="http://schemas.openxmlformats.org/officeDocument/2006/relationships/image" Target="../media/image5.jpg"/><Relationship Id="rId9" Type="http://schemas.openxmlformats.org/officeDocument/2006/relationships/image" Target="../media/image10.jpg"/><Relationship Id="rId14" Type="http://schemas.openxmlformats.org/officeDocument/2006/relationships/image" Target="../media/image18.jpg"/><Relationship Id="rId22" Type="http://schemas.openxmlformats.org/officeDocument/2006/relationships/image" Target="../media/image23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tags" Target="../tags/tag13.xml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9" Type="http://schemas.openxmlformats.org/officeDocument/2006/relationships/image" Target="../media/image10.jpg"/><Relationship Id="rId3" Type="http://schemas.openxmlformats.org/officeDocument/2006/relationships/tags" Target="../tags/tag3.xml"/><Relationship Id="rId21" Type="http://schemas.openxmlformats.org/officeDocument/2006/relationships/image" Target="../media/image29.png"/><Relationship Id="rId34" Type="http://schemas.openxmlformats.org/officeDocument/2006/relationships/image" Target="../media/image5.jpg"/><Relationship Id="rId42" Type="http://schemas.openxmlformats.org/officeDocument/2006/relationships/image" Target="../media/image20.jpg"/><Relationship Id="rId47" Type="http://schemas.openxmlformats.org/officeDocument/2006/relationships/image" Target="../media/image22.jpg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33.png"/><Relationship Id="rId33" Type="http://schemas.openxmlformats.org/officeDocument/2006/relationships/image" Target="../media/image13.png"/><Relationship Id="rId38" Type="http://schemas.openxmlformats.org/officeDocument/2006/relationships/image" Target="../media/image9.jpg"/><Relationship Id="rId46" Type="http://schemas.openxmlformats.org/officeDocument/2006/relationships/image" Target="../media/image21.jpg"/><Relationship Id="rId2" Type="http://schemas.openxmlformats.org/officeDocument/2006/relationships/tags" Target="../tags/tag2.xml"/><Relationship Id="rId16" Type="http://schemas.openxmlformats.org/officeDocument/2006/relationships/tags" Target="../tags/tag16.xml"/><Relationship Id="rId20" Type="http://schemas.openxmlformats.org/officeDocument/2006/relationships/image" Target="../media/image28.png"/><Relationship Id="rId29" Type="http://schemas.openxmlformats.org/officeDocument/2006/relationships/image" Target="../media/image37.png"/><Relationship Id="rId41" Type="http://schemas.openxmlformats.org/officeDocument/2006/relationships/image" Target="../media/image19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24" Type="http://schemas.openxmlformats.org/officeDocument/2006/relationships/image" Target="../media/image32.png"/><Relationship Id="rId32" Type="http://schemas.openxmlformats.org/officeDocument/2006/relationships/image" Target="../media/image12.jpg"/><Relationship Id="rId37" Type="http://schemas.openxmlformats.org/officeDocument/2006/relationships/image" Target="../media/image8.jpg"/><Relationship Id="rId40" Type="http://schemas.openxmlformats.org/officeDocument/2006/relationships/image" Target="../media/image14.jpg"/><Relationship Id="rId45" Type="http://schemas.openxmlformats.org/officeDocument/2006/relationships/image" Target="../media/image17.jpg"/><Relationship Id="rId5" Type="http://schemas.openxmlformats.org/officeDocument/2006/relationships/tags" Target="../tags/tag5.xml"/><Relationship Id="rId15" Type="http://schemas.openxmlformats.org/officeDocument/2006/relationships/tags" Target="../tags/tag15.xml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7.jpg"/><Relationship Id="rId49" Type="http://schemas.openxmlformats.org/officeDocument/2006/relationships/image" Target="../media/image24.jpg"/><Relationship Id="rId10" Type="http://schemas.openxmlformats.org/officeDocument/2006/relationships/tags" Target="../tags/tag10.xml"/><Relationship Id="rId19" Type="http://schemas.openxmlformats.org/officeDocument/2006/relationships/image" Target="../media/image27.png"/><Relationship Id="rId31" Type="http://schemas.openxmlformats.org/officeDocument/2006/relationships/image" Target="../media/image11.jpg"/><Relationship Id="rId44" Type="http://schemas.openxmlformats.org/officeDocument/2006/relationships/image" Target="../media/image16.jp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tags" Target="../tags/tag14.xml"/><Relationship Id="rId22" Type="http://schemas.openxmlformats.org/officeDocument/2006/relationships/image" Target="../media/image30.png"/><Relationship Id="rId27" Type="http://schemas.openxmlformats.org/officeDocument/2006/relationships/image" Target="../media/image35.png"/><Relationship Id="rId30" Type="http://schemas.openxmlformats.org/officeDocument/2006/relationships/image" Target="../media/image38.png"/><Relationship Id="rId35" Type="http://schemas.openxmlformats.org/officeDocument/2006/relationships/image" Target="../media/image6.jpg"/><Relationship Id="rId43" Type="http://schemas.openxmlformats.org/officeDocument/2006/relationships/image" Target="../media/image15.jpg"/><Relationship Id="rId48" Type="http://schemas.openxmlformats.org/officeDocument/2006/relationships/image" Target="../media/image18.jpg"/><Relationship Id="rId8" Type="http://schemas.openxmlformats.org/officeDocument/2006/relationships/tags" Target="../tags/tag8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24.xml"/><Relationship Id="rId13" Type="http://schemas.openxmlformats.org/officeDocument/2006/relationships/image" Target="../media/image41.png"/><Relationship Id="rId18" Type="http://schemas.openxmlformats.org/officeDocument/2006/relationships/image" Target="../media/image46.png"/><Relationship Id="rId3" Type="http://schemas.openxmlformats.org/officeDocument/2006/relationships/tags" Target="../tags/tag19.xml"/><Relationship Id="rId7" Type="http://schemas.openxmlformats.org/officeDocument/2006/relationships/tags" Target="../tags/tag23.xml"/><Relationship Id="rId12" Type="http://schemas.openxmlformats.org/officeDocument/2006/relationships/image" Target="../media/image40.png"/><Relationship Id="rId17" Type="http://schemas.openxmlformats.org/officeDocument/2006/relationships/image" Target="../media/image45.png"/><Relationship Id="rId2" Type="http://schemas.openxmlformats.org/officeDocument/2006/relationships/tags" Target="../tags/tag18.xml"/><Relationship Id="rId16" Type="http://schemas.openxmlformats.org/officeDocument/2006/relationships/image" Target="../media/image44.png"/><Relationship Id="rId1" Type="http://schemas.openxmlformats.org/officeDocument/2006/relationships/tags" Target="../tags/tag17.xml"/><Relationship Id="rId6" Type="http://schemas.openxmlformats.org/officeDocument/2006/relationships/tags" Target="../tags/tag22.xml"/><Relationship Id="rId11" Type="http://schemas.openxmlformats.org/officeDocument/2006/relationships/image" Target="../media/image39.png"/><Relationship Id="rId5" Type="http://schemas.openxmlformats.org/officeDocument/2006/relationships/tags" Target="../tags/tag21.xml"/><Relationship Id="rId15" Type="http://schemas.openxmlformats.org/officeDocument/2006/relationships/image" Target="../media/image43.png"/><Relationship Id="rId10" Type="http://schemas.openxmlformats.org/officeDocument/2006/relationships/slideLayout" Target="../slideLayouts/slideLayout2.xml"/><Relationship Id="rId19" Type="http://schemas.openxmlformats.org/officeDocument/2006/relationships/image" Target="../media/image47.png"/><Relationship Id="rId4" Type="http://schemas.openxmlformats.org/officeDocument/2006/relationships/tags" Target="../tags/tag20.xml"/><Relationship Id="rId9" Type="http://schemas.openxmlformats.org/officeDocument/2006/relationships/tags" Target="../tags/tag25.xml"/><Relationship Id="rId14" Type="http://schemas.openxmlformats.org/officeDocument/2006/relationships/image" Target="../media/image4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png"/><Relationship Id="rId18" Type="http://schemas.openxmlformats.org/officeDocument/2006/relationships/image" Target="../media/image58.png"/><Relationship Id="rId3" Type="http://schemas.openxmlformats.org/officeDocument/2006/relationships/tags" Target="../tags/tag28.xml"/><Relationship Id="rId7" Type="http://schemas.openxmlformats.org/officeDocument/2006/relationships/slideLayout" Target="../slideLayouts/slideLayout2.xml"/><Relationship Id="rId12" Type="http://schemas.openxmlformats.org/officeDocument/2006/relationships/image" Target="../media/image52.png"/><Relationship Id="rId17" Type="http://schemas.openxmlformats.org/officeDocument/2006/relationships/image" Target="../media/image57.png"/><Relationship Id="rId2" Type="http://schemas.openxmlformats.org/officeDocument/2006/relationships/tags" Target="../tags/tag27.xml"/><Relationship Id="rId16" Type="http://schemas.openxmlformats.org/officeDocument/2006/relationships/image" Target="../media/image56.png"/><Relationship Id="rId1" Type="http://schemas.openxmlformats.org/officeDocument/2006/relationships/tags" Target="../tags/tag26.xml"/><Relationship Id="rId6" Type="http://schemas.openxmlformats.org/officeDocument/2006/relationships/tags" Target="../tags/tag31.xml"/><Relationship Id="rId11" Type="http://schemas.openxmlformats.org/officeDocument/2006/relationships/image" Target="../media/image51.png"/><Relationship Id="rId5" Type="http://schemas.openxmlformats.org/officeDocument/2006/relationships/tags" Target="../tags/tag30.xml"/><Relationship Id="rId15" Type="http://schemas.openxmlformats.org/officeDocument/2006/relationships/image" Target="../media/image55.png"/><Relationship Id="rId10" Type="http://schemas.openxmlformats.org/officeDocument/2006/relationships/image" Target="../media/image50.png"/><Relationship Id="rId4" Type="http://schemas.openxmlformats.org/officeDocument/2006/relationships/tags" Target="../tags/tag29.xml"/><Relationship Id="rId9" Type="http://schemas.openxmlformats.org/officeDocument/2006/relationships/image" Target="../media/image49.png"/><Relationship Id="rId14" Type="http://schemas.openxmlformats.org/officeDocument/2006/relationships/image" Target="../media/image5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1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6.png"/><Relationship Id="rId5" Type="http://schemas.openxmlformats.org/officeDocument/2006/relationships/image" Target="../media/image65.jpg"/><Relationship Id="rId4" Type="http://schemas.openxmlformats.org/officeDocument/2006/relationships/image" Target="../media/image6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3777" y="1012947"/>
            <a:ext cx="7516446" cy="1855299"/>
          </a:xfrm>
        </p:spPr>
        <p:txBody>
          <a:bodyPr>
            <a:normAutofit/>
          </a:bodyPr>
          <a:lstStyle/>
          <a:p>
            <a:r>
              <a:rPr lang="en-US" sz="4800" dirty="0"/>
              <a:t>Sketched Learning from Random Features Moments</a:t>
            </a:r>
            <a:endParaRPr lang="fr-FR" sz="4800" dirty="0">
              <a:solidFill>
                <a:schemeClr val="tx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225339"/>
            <a:ext cx="6858000" cy="2857092"/>
          </a:xfrm>
        </p:spPr>
        <p:txBody>
          <a:bodyPr>
            <a:normAutofit fontScale="85000" lnSpcReduction="20000"/>
          </a:bodyPr>
          <a:lstStyle/>
          <a:p>
            <a:r>
              <a:rPr lang="fr-FR" sz="3200" b="1" dirty="0" smtClean="0"/>
              <a:t>Nicolas Keriven</a:t>
            </a:r>
          </a:p>
          <a:p>
            <a:endParaRPr lang="fr-FR" sz="3200" b="1" dirty="0" smtClean="0"/>
          </a:p>
          <a:p>
            <a:r>
              <a:rPr lang="fr-FR" sz="2300" dirty="0" smtClean="0"/>
              <a:t>Ecole Normale Supérieure (Paris)</a:t>
            </a:r>
          </a:p>
          <a:p>
            <a:r>
              <a:rPr lang="fr-FR" sz="2300" dirty="0" smtClean="0"/>
              <a:t>CFM-ENS chair in Data Science</a:t>
            </a:r>
          </a:p>
          <a:p>
            <a:endParaRPr lang="fr-FR" sz="2300" dirty="0"/>
          </a:p>
          <a:p>
            <a:r>
              <a:rPr lang="fr-FR" sz="2100" i="1" dirty="0" smtClean="0"/>
              <a:t>(</a:t>
            </a:r>
            <a:r>
              <a:rPr lang="fr-FR" sz="2100" i="1" dirty="0" err="1" smtClean="0"/>
              <a:t>thesis</a:t>
            </a:r>
            <a:r>
              <a:rPr lang="fr-FR" sz="2100" i="1" dirty="0" smtClean="0"/>
              <a:t> </a:t>
            </a:r>
            <a:r>
              <a:rPr lang="fr-FR" sz="2100" i="1" dirty="0" err="1" smtClean="0"/>
              <a:t>with</a:t>
            </a:r>
            <a:r>
              <a:rPr lang="fr-FR" sz="2100" i="1" dirty="0" smtClean="0"/>
              <a:t> Rémi </a:t>
            </a:r>
            <a:r>
              <a:rPr lang="fr-FR" sz="2100" i="1" dirty="0" err="1" smtClean="0"/>
              <a:t>Gribonval</a:t>
            </a:r>
            <a:r>
              <a:rPr lang="fr-FR" sz="2100" i="1" dirty="0" smtClean="0"/>
              <a:t> at </a:t>
            </a:r>
            <a:r>
              <a:rPr lang="fr-FR" sz="2100" i="1" dirty="0" err="1" smtClean="0"/>
              <a:t>Inria</a:t>
            </a:r>
            <a:r>
              <a:rPr lang="fr-FR" sz="2100" i="1" dirty="0" smtClean="0"/>
              <a:t> Rennes)</a:t>
            </a:r>
          </a:p>
          <a:p>
            <a:endParaRPr lang="fr-FR" sz="2300" dirty="0"/>
          </a:p>
          <a:p>
            <a:r>
              <a:rPr lang="fr-FR" sz="2300" dirty="0" smtClean="0"/>
              <a:t>Telecom-</a:t>
            </a:r>
            <a:r>
              <a:rPr lang="fr-FR" sz="2300" dirty="0" err="1" smtClean="0"/>
              <a:t>Paristech</a:t>
            </a:r>
            <a:r>
              <a:rPr lang="fr-FR" sz="2300" dirty="0" smtClean="0"/>
              <a:t>, Apr. 16th 2018</a:t>
            </a:r>
            <a:endParaRPr lang="fr-FR" sz="2600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62835" y="5507185"/>
            <a:ext cx="1476330" cy="757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166" y="5507185"/>
            <a:ext cx="1939245" cy="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 </a:t>
            </a:r>
            <a:r>
              <a:rPr lang="fr-FR" dirty="0" err="1" smtClean="0"/>
              <a:t>this</a:t>
            </a:r>
            <a:r>
              <a:rPr lang="fr-FR" dirty="0" smtClean="0"/>
              <a:t> talk</a:t>
            </a:r>
            <a:endParaRPr lang="fr-FR" dirty="0"/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847064" y="2184999"/>
            <a:ext cx="7557104" cy="2860358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rgbClr val="C00000"/>
                </a:solidFill>
              </a:rPr>
              <a:t>Q: </a:t>
            </a:r>
            <a:r>
              <a:rPr lang="fr-FR" sz="2400" b="1" dirty="0" err="1" smtClean="0">
                <a:solidFill>
                  <a:srgbClr val="C00000"/>
                </a:solidFill>
              </a:rPr>
              <a:t>Theoretical</a:t>
            </a:r>
            <a:r>
              <a:rPr lang="fr-FR" sz="2400" b="1" dirty="0" smtClean="0">
                <a:solidFill>
                  <a:srgbClr val="C00000"/>
                </a:solidFill>
              </a:rPr>
              <a:t> </a:t>
            </a:r>
            <a:r>
              <a:rPr lang="fr-FR" sz="2400" b="1" dirty="0" err="1" smtClean="0">
                <a:solidFill>
                  <a:srgbClr val="C00000"/>
                </a:solidFill>
              </a:rPr>
              <a:t>guarantees</a:t>
            </a:r>
            <a:r>
              <a:rPr lang="fr-FR" sz="2400" b="1" dirty="0" smtClean="0">
                <a:solidFill>
                  <a:srgbClr val="C00000"/>
                </a:solidFill>
              </a:rPr>
              <a:t> ?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400" dirty="0" err="1" smtClean="0"/>
              <a:t>Inspired</a:t>
            </a:r>
            <a:r>
              <a:rPr lang="fr-FR" sz="2400" dirty="0" smtClean="0"/>
              <a:t> by Compressive </a:t>
            </a:r>
            <a:r>
              <a:rPr lang="fr-FR" sz="2400" dirty="0" err="1" smtClean="0"/>
              <a:t>Sensing</a:t>
            </a:r>
            <a:r>
              <a:rPr lang="fr-FR" sz="24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1: </a:t>
            </a:r>
            <a:r>
              <a:rPr lang="fr-FR" sz="2400" dirty="0" err="1" smtClean="0"/>
              <a:t>with</a:t>
            </a:r>
            <a:r>
              <a:rPr lang="fr-FR" sz="2400" dirty="0" smtClean="0"/>
              <a:t> the </a:t>
            </a:r>
            <a:r>
              <a:rPr lang="fr-FR" sz="2400" dirty="0" err="1" smtClean="0"/>
              <a:t>Restricted</a:t>
            </a:r>
            <a:r>
              <a:rPr lang="fr-FR" sz="2400" dirty="0" smtClean="0"/>
              <a:t> </a:t>
            </a:r>
            <a:r>
              <a:rPr lang="fr-FR" sz="2400" dirty="0" err="1" smtClean="0"/>
              <a:t>Isometry</a:t>
            </a:r>
            <a:r>
              <a:rPr lang="fr-FR" sz="2400" dirty="0" smtClean="0"/>
              <a:t> </a:t>
            </a:r>
            <a:r>
              <a:rPr lang="fr-FR" sz="2400" dirty="0" err="1" smtClean="0"/>
              <a:t>Property</a:t>
            </a:r>
            <a:r>
              <a:rPr lang="fr-FR" sz="2400" dirty="0" smtClean="0"/>
              <a:t> (RIP)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2: </a:t>
            </a:r>
            <a:r>
              <a:rPr lang="fr-FR" sz="2400" dirty="0" err="1" smtClean="0"/>
              <a:t>with</a:t>
            </a:r>
            <a:r>
              <a:rPr lang="fr-FR" sz="2400" dirty="0" smtClean="0"/>
              <a:t> dual </a:t>
            </a:r>
            <a:r>
              <a:rPr lang="fr-FR" sz="2400" dirty="0" err="1" smtClean="0"/>
              <a:t>certificates</a:t>
            </a:r>
            <a:endParaRPr lang="fr-FR" sz="2400" dirty="0"/>
          </a:p>
        </p:txBody>
      </p:sp>
      <p:sp>
        <p:nvSpPr>
          <p:cNvPr id="7" name="ZoneTexte 6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9/24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023123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074931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100" y="1118956"/>
            <a:ext cx="5775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Information-</a:t>
            </a:r>
            <a:r>
              <a:rPr lang="fr-FR" sz="2800" dirty="0" err="1" smtClean="0"/>
              <a:t>preservation</a:t>
            </a:r>
            <a:r>
              <a:rPr lang="fr-FR" sz="2800" dirty="0" smtClean="0"/>
              <a:t> </a:t>
            </a:r>
            <a:r>
              <a:rPr lang="fr-FR" sz="2800" dirty="0" err="1" smtClean="0"/>
              <a:t>guarantees</a:t>
            </a:r>
            <a:r>
              <a:rPr lang="fr-FR" sz="2800" dirty="0" smtClean="0"/>
              <a:t>: a RIP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3138824"/>
            <a:ext cx="550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Total variation </a:t>
            </a:r>
            <a:r>
              <a:rPr lang="fr-FR" sz="2800" dirty="0" err="1" smtClean="0"/>
              <a:t>regularization</a:t>
            </a:r>
            <a:r>
              <a:rPr lang="fr-FR" sz="2800" dirty="0" smtClean="0"/>
              <a:t>:</a:t>
            </a:r>
          </a:p>
          <a:p>
            <a:pPr algn="ctr"/>
            <a:r>
              <a:rPr lang="fr-FR" sz="2800" dirty="0" smtClean="0"/>
              <a:t>a dual </a:t>
            </a:r>
            <a:r>
              <a:rPr lang="fr-FR" sz="2800" dirty="0" err="1" smtClean="0"/>
              <a:t>certificate</a:t>
            </a:r>
            <a:r>
              <a:rPr lang="fr-FR" sz="2800" dirty="0" smtClean="0"/>
              <a:t>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94800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5410879"/>
            <a:ext cx="3209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Conclusion, </a:t>
            </a:r>
            <a:r>
              <a:rPr lang="fr-FR" sz="2800" dirty="0" err="1" smtClean="0"/>
              <a:t>outlooks</a:t>
            </a:r>
            <a:endParaRPr lang="fr-FR" sz="28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10468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074931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100" y="1118956"/>
            <a:ext cx="5775179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Information-</a:t>
            </a:r>
            <a:r>
              <a:rPr lang="fr-FR" sz="2800" dirty="0" err="1" smtClean="0"/>
              <a:t>preservation</a:t>
            </a:r>
            <a:r>
              <a:rPr lang="fr-FR" sz="2800" dirty="0" smtClean="0"/>
              <a:t> </a:t>
            </a:r>
            <a:r>
              <a:rPr lang="fr-FR" sz="2800" dirty="0" err="1" smtClean="0"/>
              <a:t>guarantees</a:t>
            </a:r>
            <a:r>
              <a:rPr lang="fr-FR" sz="2800" dirty="0" smtClean="0"/>
              <a:t>: a RIP </a:t>
            </a:r>
            <a:r>
              <a:rPr lang="fr-FR" sz="2800" dirty="0" err="1" smtClean="0"/>
              <a:t>analysis</a:t>
            </a:r>
            <a:endParaRPr lang="fr-FR" sz="2800" dirty="0" smtClean="0"/>
          </a:p>
          <a:p>
            <a:pPr algn="ctr"/>
            <a:r>
              <a:rPr lang="fr-FR" dirty="0" smtClean="0"/>
              <a:t>Joint </a:t>
            </a:r>
            <a:r>
              <a:rPr lang="fr-FR" dirty="0" err="1" smtClean="0"/>
              <a:t>work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smtClean="0"/>
              <a:t>R. </a:t>
            </a:r>
            <a:r>
              <a:rPr lang="fr-FR" b="1" dirty="0" err="1" smtClean="0"/>
              <a:t>Gribonval</a:t>
            </a:r>
            <a:r>
              <a:rPr lang="fr-FR" b="1" dirty="0" smtClean="0"/>
              <a:t>, G. Blanchard, Y. </a:t>
            </a:r>
            <a:r>
              <a:rPr lang="fr-FR" b="1" dirty="0" err="1" smtClean="0"/>
              <a:t>Traonmilin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3138824"/>
            <a:ext cx="550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Total variation </a:t>
            </a:r>
            <a:r>
              <a:rPr lang="fr-FR" sz="2800" dirty="0" err="1" smtClean="0"/>
              <a:t>regularization</a:t>
            </a:r>
            <a:r>
              <a:rPr lang="fr-FR" sz="2800" dirty="0" smtClean="0"/>
              <a:t>:</a:t>
            </a:r>
          </a:p>
          <a:p>
            <a:pPr algn="ctr"/>
            <a:r>
              <a:rPr lang="fr-FR" sz="2800" dirty="0" smtClean="0"/>
              <a:t>a dual </a:t>
            </a:r>
            <a:r>
              <a:rPr lang="fr-FR" sz="2800" dirty="0" err="1" smtClean="0"/>
              <a:t>certificate</a:t>
            </a:r>
            <a:r>
              <a:rPr lang="fr-FR" sz="2800" dirty="0" smtClean="0"/>
              <a:t>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94800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5410879"/>
            <a:ext cx="3209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Conclusion, </a:t>
            </a:r>
            <a:r>
              <a:rPr lang="fr-FR" sz="2800" dirty="0" err="1" smtClean="0"/>
              <a:t>outlooks</a:t>
            </a:r>
            <a:endParaRPr lang="fr-FR" sz="28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1302329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à coins arrondis 61"/>
          <p:cNvSpPr/>
          <p:nvPr/>
        </p:nvSpPr>
        <p:spPr>
          <a:xfrm>
            <a:off x="5647051" y="3493346"/>
            <a:ext cx="2398470" cy="458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à coins arrondis 24"/>
          <p:cNvSpPr/>
          <p:nvPr/>
        </p:nvSpPr>
        <p:spPr>
          <a:xfrm>
            <a:off x="5647578" y="2902384"/>
            <a:ext cx="1946238" cy="458665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ZoneTexte 23"/>
          <p:cNvSpPr txBox="1"/>
          <p:nvPr/>
        </p:nvSpPr>
        <p:spPr>
          <a:xfrm>
            <a:off x="3825301" y="2989377"/>
            <a:ext cx="183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True</a:t>
            </a:r>
            <a:r>
              <a:rPr lang="fr-FR" dirty="0" smtClean="0"/>
              <a:t> distribution:</a:t>
            </a:r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err="1" smtClean="0"/>
              <a:t>Recall</a:t>
            </a:r>
            <a:r>
              <a:rPr lang="fr-FR" dirty="0" smtClean="0"/>
              <a:t>: </a:t>
            </a:r>
            <a:r>
              <a:rPr lang="fr-FR" dirty="0" err="1" smtClean="0"/>
              <a:t>Linear</a:t>
            </a:r>
            <a:r>
              <a:rPr lang="fr-FR" dirty="0" smtClean="0"/>
              <a:t> inverse </a:t>
            </a:r>
            <a:r>
              <a:rPr lang="fr-FR" dirty="0" err="1" smtClean="0"/>
              <a:t>problem</a:t>
            </a:r>
            <a:endParaRPr lang="fr-FR" dirty="0"/>
          </a:p>
        </p:txBody>
      </p:sp>
      <p:pic>
        <p:nvPicPr>
          <p:cNvPr id="19" name="Image 1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2093" y="2959157"/>
            <a:ext cx="1790476" cy="313905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998" y="3583667"/>
            <a:ext cx="1819739" cy="273102"/>
          </a:xfrm>
          <a:prstGeom prst="rect">
            <a:avLst/>
          </a:prstGeom>
        </p:spPr>
      </p:pic>
      <p:pic>
        <p:nvPicPr>
          <p:cNvPr id="35" name="Image 34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103" y="2533286"/>
            <a:ext cx="1623600" cy="1337082"/>
          </a:xfrm>
          <a:prstGeom prst="rect">
            <a:avLst/>
          </a:prstGeom>
        </p:spPr>
      </p:pic>
      <p:cxnSp>
        <p:nvCxnSpPr>
          <p:cNvPr id="36" name="Connecteur droit avec flèche 35"/>
          <p:cNvCxnSpPr/>
          <p:nvPr/>
        </p:nvCxnSpPr>
        <p:spPr>
          <a:xfrm>
            <a:off x="2001664" y="1594517"/>
            <a:ext cx="1575705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37" name="Image 3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176" y="966942"/>
            <a:ext cx="1622904" cy="1336509"/>
          </a:xfrm>
          <a:prstGeom prst="rect">
            <a:avLst/>
          </a:prstGeom>
        </p:spPr>
      </p:pic>
      <p:sp>
        <p:nvSpPr>
          <p:cNvPr id="41" name="Rectangle 40"/>
          <p:cNvSpPr/>
          <p:nvPr/>
        </p:nvSpPr>
        <p:spPr>
          <a:xfrm>
            <a:off x="3724714" y="1026888"/>
            <a:ext cx="201177" cy="1229425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43" name="Image 4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4644" y="1531812"/>
            <a:ext cx="101828" cy="165466"/>
          </a:xfrm>
          <a:prstGeom prst="rect">
            <a:avLst/>
          </a:prstGeom>
        </p:spPr>
      </p:pic>
      <p:cxnSp>
        <p:nvCxnSpPr>
          <p:cNvPr id="44" name="Connecteur droit avec flèche 43"/>
          <p:cNvCxnSpPr/>
          <p:nvPr/>
        </p:nvCxnSpPr>
        <p:spPr>
          <a:xfrm>
            <a:off x="4089862" y="1577891"/>
            <a:ext cx="1936482" cy="0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5" name="Image 4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33073" y="965433"/>
            <a:ext cx="1622882" cy="1336491"/>
          </a:xfrm>
          <a:prstGeom prst="rect">
            <a:avLst/>
          </a:prstGeom>
        </p:spPr>
      </p:pic>
      <p:cxnSp>
        <p:nvCxnSpPr>
          <p:cNvPr id="46" name="Connecteur droit avec flèche 45"/>
          <p:cNvCxnSpPr/>
          <p:nvPr/>
        </p:nvCxnSpPr>
        <p:spPr>
          <a:xfrm flipV="1">
            <a:off x="1935226" y="1868870"/>
            <a:ext cx="1625517" cy="1260916"/>
          </a:xfrm>
          <a:prstGeom prst="straightConnector1">
            <a:avLst/>
          </a:prstGeom>
          <a:ln w="127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7" name="Image 4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60348" y="2233691"/>
            <a:ext cx="196571" cy="195048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7624" y="2620259"/>
            <a:ext cx="280719" cy="183384"/>
          </a:xfrm>
          <a:prstGeom prst="rect">
            <a:avLst/>
          </a:prstGeom>
        </p:spPr>
      </p:pic>
      <p:pic>
        <p:nvPicPr>
          <p:cNvPr id="49" name="Image 4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91911" y="2306210"/>
            <a:ext cx="1001755" cy="250999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585265" y="4719700"/>
            <a:ext cx="7758635" cy="1631216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dirty="0" smtClean="0"/>
              <a:t>Estimation </a:t>
            </a:r>
            <a:r>
              <a:rPr lang="fr-FR" sz="2000" dirty="0" err="1" smtClean="0"/>
              <a:t>problem</a:t>
            </a:r>
            <a:r>
              <a:rPr lang="fr-FR" sz="2000" dirty="0" smtClean="0"/>
              <a:t> = </a:t>
            </a:r>
            <a:r>
              <a:rPr lang="fr-FR" sz="2000" b="1" dirty="0" err="1" smtClean="0"/>
              <a:t>linear</a:t>
            </a:r>
            <a:r>
              <a:rPr lang="fr-FR" sz="2000" b="1" dirty="0" smtClean="0"/>
              <a:t> inverse </a:t>
            </a:r>
            <a:r>
              <a:rPr lang="fr-FR" sz="2000" b="1" dirty="0" err="1" smtClean="0"/>
              <a:t>problem</a:t>
            </a:r>
            <a:r>
              <a:rPr lang="fr-FR" sz="2000" b="1" dirty="0" smtClean="0"/>
              <a:t> </a:t>
            </a:r>
            <a:r>
              <a:rPr lang="fr-FR" sz="2000" dirty="0" smtClean="0"/>
              <a:t>on </a:t>
            </a:r>
            <a:r>
              <a:rPr lang="fr-FR" sz="2000" dirty="0" err="1" smtClean="0"/>
              <a:t>measures</a:t>
            </a:r>
            <a:endParaRPr lang="fr-FR" sz="2000" dirty="0" smtClean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dirty="0" err="1" smtClean="0"/>
              <a:t>Extremely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ill-posed</a:t>
            </a:r>
            <a:r>
              <a:rPr lang="fr-FR" sz="2000" b="1" dirty="0" smtClean="0"/>
              <a:t> !</a:t>
            </a:r>
            <a:endParaRPr lang="fr-FR" sz="2000" b="1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fr-FR" sz="2000" b="1" i="1" dirty="0" smtClean="0">
              <a:solidFill>
                <a:srgbClr val="C00000"/>
              </a:solidFill>
            </a:endParaRPr>
          </a:p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000" b="1" i="1" dirty="0" err="1" smtClean="0">
                <a:solidFill>
                  <a:srgbClr val="C00000"/>
                </a:solidFill>
              </a:rPr>
              <a:t>Feasibility</a:t>
            </a:r>
            <a:r>
              <a:rPr lang="fr-FR" sz="2000" b="1" i="1" dirty="0" smtClean="0">
                <a:solidFill>
                  <a:srgbClr val="C00000"/>
                </a:solidFill>
              </a:rPr>
              <a:t>? </a:t>
            </a:r>
            <a:r>
              <a:rPr lang="fr-FR" i="1" dirty="0" smtClean="0">
                <a:solidFill>
                  <a:schemeClr val="tx1"/>
                </a:solidFill>
              </a:rPr>
              <a:t>(information-</a:t>
            </a:r>
            <a:r>
              <a:rPr lang="fr-FR" i="1" dirty="0" err="1" smtClean="0">
                <a:solidFill>
                  <a:schemeClr val="tx1"/>
                </a:solidFill>
              </a:rPr>
              <a:t>preservation</a:t>
            </a:r>
            <a:r>
              <a:rPr lang="fr-FR" i="1" dirty="0" smtClean="0">
                <a:solidFill>
                  <a:schemeClr val="tx1"/>
                </a:solidFill>
              </a:rPr>
              <a:t>)</a:t>
            </a:r>
          </a:p>
        </p:txBody>
      </p:sp>
      <p:pic>
        <p:nvPicPr>
          <p:cNvPr id="55" name="Image 5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280" y="3922172"/>
            <a:ext cx="297214" cy="221812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10/24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ZoneTexte 2"/>
          <p:cNvSpPr txBox="1"/>
          <p:nvPr/>
        </p:nvSpPr>
        <p:spPr>
          <a:xfrm>
            <a:off x="4140513" y="980074"/>
            <a:ext cx="193919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>
                <a:solidFill>
                  <a:srgbClr val="C00000"/>
                </a:solidFill>
              </a:rPr>
              <a:t>Best </a:t>
            </a:r>
            <a:r>
              <a:rPr lang="fr-FR" sz="1600" b="1" i="1" dirty="0" err="1" smtClean="0">
                <a:solidFill>
                  <a:srgbClr val="C00000"/>
                </a:solidFill>
              </a:rPr>
              <a:t>algorithm</a:t>
            </a:r>
            <a:r>
              <a:rPr lang="fr-FR" sz="1600" b="1" i="1" dirty="0" smtClean="0">
                <a:solidFill>
                  <a:srgbClr val="C00000"/>
                </a:solidFill>
              </a:rPr>
              <a:t> possible</a:t>
            </a:r>
            <a:endParaRPr lang="fr-FR" sz="1600" b="1" i="1" dirty="0">
              <a:solidFill>
                <a:srgbClr val="C00000"/>
              </a:solidFill>
            </a:endParaRPr>
          </a:p>
        </p:txBody>
      </p:sp>
      <p:sp>
        <p:nvSpPr>
          <p:cNvPr id="34" name="ZoneTexte 33"/>
          <p:cNvSpPr txBox="1"/>
          <p:nvPr/>
        </p:nvSpPr>
        <p:spPr>
          <a:xfrm>
            <a:off x="3825302" y="3582679"/>
            <a:ext cx="18399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Sketch:</a:t>
            </a: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05907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2" grpId="0" animBg="1"/>
      <p:bldP spid="25" grpId="0" animBg="1"/>
      <p:bldP spid="24" grpId="0"/>
      <p:bldP spid="52" grpId="0" animBg="1"/>
      <p:bldP spid="3" grpId="0"/>
      <p:bldP spid="34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ZoneTexte 5"/>
          <p:cNvSpPr txBox="1"/>
          <p:nvPr/>
        </p:nvSpPr>
        <p:spPr>
          <a:xfrm>
            <a:off x="3123614" y="884056"/>
            <a:ext cx="2512415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smtClean="0"/>
              <a:t>      : Model set of « simple » distributions (</a:t>
            </a:r>
            <a:r>
              <a:rPr lang="fr-FR" sz="1600" i="1" dirty="0" err="1" smtClean="0"/>
              <a:t>eg</a:t>
            </a:r>
            <a:r>
              <a:rPr lang="fr-FR" sz="1600" i="1" dirty="0" smtClean="0"/>
              <a:t>. </a:t>
            </a:r>
            <a:r>
              <a:rPr lang="fr-FR" sz="1600" i="1" dirty="0" err="1" smtClean="0"/>
              <a:t>GMMs</a:t>
            </a:r>
            <a:r>
              <a:rPr lang="fr-FR" sz="1600" i="1" dirty="0" smtClean="0"/>
              <a:t>)</a:t>
            </a:r>
            <a:endParaRPr lang="fr-FR" sz="1600" i="1" dirty="0"/>
          </a:p>
        </p:txBody>
      </p:sp>
      <p:sp>
        <p:nvSpPr>
          <p:cNvPr id="77" name="Ellipse 76"/>
          <p:cNvSpPr/>
          <p:nvPr/>
        </p:nvSpPr>
        <p:spPr>
          <a:xfrm>
            <a:off x="206922" y="1207401"/>
            <a:ext cx="2982909" cy="15211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5" name="Image 34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998" y="1501462"/>
            <a:ext cx="1500285" cy="994813"/>
          </a:xfrm>
          <a:prstGeom prst="rect">
            <a:avLst/>
          </a:prstGeom>
        </p:spPr>
      </p:pic>
      <p:sp>
        <p:nvSpPr>
          <p:cNvPr id="52" name="Rectangle 51"/>
          <p:cNvSpPr/>
          <p:nvPr/>
        </p:nvSpPr>
        <p:spPr>
          <a:xfrm>
            <a:off x="206923" y="4524428"/>
            <a:ext cx="4448204" cy="1095395"/>
          </a:xfrm>
          <a:prstGeom prst="rect">
            <a:avLst/>
          </a:prstGeom>
          <a:noFill/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4755815" y="4524964"/>
            <a:ext cx="4254371" cy="109485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à coins arrondis 19"/>
          <p:cNvSpPr/>
          <p:nvPr/>
        </p:nvSpPr>
        <p:spPr>
          <a:xfrm>
            <a:off x="3143117" y="2566770"/>
            <a:ext cx="3148268" cy="426294"/>
          </a:xfrm>
          <a:prstGeom prst="roundRect">
            <a:avLst/>
          </a:prstGeom>
          <a:ln w="28575"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Information </a:t>
            </a:r>
            <a:r>
              <a:rPr lang="fr-FR" dirty="0" err="1" smtClean="0"/>
              <a:t>preservation</a:t>
            </a:r>
            <a:r>
              <a:rPr lang="fr-FR" dirty="0" smtClean="0"/>
              <a:t> </a:t>
            </a:r>
            <a:r>
              <a:rPr lang="fr-FR" dirty="0" err="1" smtClean="0"/>
              <a:t>guarantees</a:t>
            </a:r>
            <a:endParaRPr lang="fr-FR" dirty="0"/>
          </a:p>
        </p:txBody>
      </p:sp>
      <p:pic>
        <p:nvPicPr>
          <p:cNvPr id="39" name="Image 3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6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37768" y="2103564"/>
            <a:ext cx="823305" cy="308772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161346" y="1754827"/>
            <a:ext cx="821767" cy="308196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4254" y="5113126"/>
            <a:ext cx="3424618" cy="328282"/>
          </a:xfrm>
          <a:prstGeom prst="rect">
            <a:avLst/>
          </a:prstGeom>
        </p:spPr>
      </p:pic>
      <p:sp>
        <p:nvSpPr>
          <p:cNvPr id="4" name="ZoneTexte 3"/>
          <p:cNvSpPr txBox="1"/>
          <p:nvPr/>
        </p:nvSpPr>
        <p:spPr>
          <a:xfrm>
            <a:off x="206922" y="6001816"/>
            <a:ext cx="8803264" cy="40862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>
                <a:solidFill>
                  <a:srgbClr val="C00000"/>
                </a:solidFill>
              </a:rPr>
              <a:t>New goal:</a:t>
            </a:r>
            <a:r>
              <a:rPr lang="fr-FR" b="1" dirty="0" smtClean="0"/>
              <a:t> </a:t>
            </a:r>
            <a:r>
              <a:rPr lang="fr-FR" b="1" dirty="0" err="1" smtClean="0"/>
              <a:t>find</a:t>
            </a:r>
            <a:r>
              <a:rPr lang="fr-FR" b="1" dirty="0" smtClean="0"/>
              <a:t>/</a:t>
            </a:r>
            <a:r>
              <a:rPr lang="fr-FR" b="1" dirty="0" err="1" smtClean="0"/>
              <a:t>construct</a:t>
            </a:r>
            <a:r>
              <a:rPr lang="fr-FR" b="1" dirty="0" smtClean="0"/>
              <a:t> </a:t>
            </a:r>
            <a:r>
              <a:rPr lang="fr-FR" b="1" dirty="0" err="1" smtClean="0"/>
              <a:t>models</a:t>
            </a:r>
            <a:r>
              <a:rPr lang="fr-FR" b="1" dirty="0" smtClean="0"/>
              <a:t>         and </a:t>
            </a:r>
            <a:r>
              <a:rPr lang="fr-FR" b="1" dirty="0" err="1" smtClean="0"/>
              <a:t>operators</a:t>
            </a:r>
            <a:r>
              <a:rPr lang="fr-FR" b="1" dirty="0" smtClean="0"/>
              <a:t>         </a:t>
            </a:r>
            <a:r>
              <a:rPr lang="fr-FR" b="1" dirty="0" err="1" smtClean="0"/>
              <a:t>that</a:t>
            </a:r>
            <a:r>
              <a:rPr lang="fr-FR" b="1" dirty="0" smtClean="0"/>
              <a:t> </a:t>
            </a:r>
            <a:r>
              <a:rPr lang="fr-FR" b="1" dirty="0" err="1" smtClean="0"/>
              <a:t>satisfy</a:t>
            </a:r>
            <a:r>
              <a:rPr lang="fr-FR" b="1" dirty="0" smtClean="0"/>
              <a:t> the LRIP (</a:t>
            </a:r>
            <a:r>
              <a:rPr lang="fr-FR" b="1" dirty="0" err="1" smtClean="0"/>
              <a:t>w.h.p</a:t>
            </a:r>
            <a:r>
              <a:rPr lang="fr-FR" b="1" dirty="0" smtClean="0"/>
              <a:t>.)</a:t>
            </a:r>
            <a:endParaRPr lang="fr-FR" b="1" dirty="0"/>
          </a:p>
        </p:txBody>
      </p:sp>
      <p:pic>
        <p:nvPicPr>
          <p:cNvPr id="80" name="Image 7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39781" y="2676668"/>
            <a:ext cx="2979374" cy="233127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74011" y="6081185"/>
            <a:ext cx="261636" cy="259609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2855665" y="3075968"/>
            <a:ext cx="38076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smtClean="0"/>
              <a:t>Non-</a:t>
            </a:r>
            <a:r>
              <a:rPr lang="fr-FR" sz="1600" i="1" dirty="0" err="1" smtClean="0"/>
              <a:t>convex</a:t>
            </a:r>
            <a:r>
              <a:rPr lang="fr-FR" sz="1600" i="1" dirty="0" smtClean="0"/>
              <a:t> </a:t>
            </a:r>
            <a:r>
              <a:rPr lang="fr-FR" sz="1600" b="1" i="1" dirty="0" err="1" smtClean="0"/>
              <a:t>generalized</a:t>
            </a:r>
            <a:r>
              <a:rPr lang="fr-FR" sz="1600" b="1" i="1" dirty="0" smtClean="0"/>
              <a:t> moment </a:t>
            </a:r>
            <a:r>
              <a:rPr lang="fr-FR" sz="1600" b="1" i="1" dirty="0" err="1" smtClean="0"/>
              <a:t>matching</a:t>
            </a:r>
            <a:endParaRPr lang="fr-FR" sz="1600" b="1" i="1" dirty="0"/>
          </a:p>
        </p:txBody>
      </p:sp>
      <p:pic>
        <p:nvPicPr>
          <p:cNvPr id="37" name="Image 36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6922" y="3709611"/>
            <a:ext cx="2756437" cy="763047"/>
          </a:xfrm>
          <a:prstGeom prst="rect">
            <a:avLst/>
          </a:prstGeom>
        </p:spPr>
      </p:pic>
      <p:pic>
        <p:nvPicPr>
          <p:cNvPr id="38" name="Image 3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56" y="1095077"/>
            <a:ext cx="181333" cy="187429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132256" y="1472243"/>
            <a:ext cx="163616" cy="167598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495584" y="2959773"/>
            <a:ext cx="196571" cy="195048"/>
          </a:xfrm>
          <a:prstGeom prst="rect">
            <a:avLst/>
          </a:prstGeom>
        </p:spPr>
      </p:pic>
      <p:pic>
        <p:nvPicPr>
          <p:cNvPr id="43" name="Image 4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249486" y="3137713"/>
            <a:ext cx="188953" cy="181333"/>
          </a:xfrm>
          <a:prstGeom prst="rect">
            <a:avLst/>
          </a:prstGeom>
        </p:spPr>
      </p:pic>
      <p:pic>
        <p:nvPicPr>
          <p:cNvPr id="44" name="Image 43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769186" y="3483058"/>
            <a:ext cx="314459" cy="166234"/>
          </a:xfrm>
          <a:prstGeom prst="rect">
            <a:avLst/>
          </a:prstGeom>
        </p:spPr>
      </p:pic>
      <p:grpSp>
        <p:nvGrpSpPr>
          <p:cNvPr id="14" name="Groupe 13"/>
          <p:cNvGrpSpPr/>
          <p:nvPr/>
        </p:nvGrpSpPr>
        <p:grpSpPr>
          <a:xfrm>
            <a:off x="2257813" y="1754827"/>
            <a:ext cx="290371" cy="290371"/>
            <a:chOff x="2257813" y="1754827"/>
            <a:chExt cx="290371" cy="290371"/>
          </a:xfrm>
        </p:grpSpPr>
        <p:sp>
          <p:nvSpPr>
            <p:cNvPr id="12" name="Ellipse 11"/>
            <p:cNvSpPr/>
            <p:nvPr/>
          </p:nvSpPr>
          <p:spPr>
            <a:xfrm>
              <a:off x="2257813" y="1754827"/>
              <a:ext cx="290371" cy="290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5" name="Image 44"/>
            <p:cNvPicPr>
              <a:picLocks noChangeAspect="1"/>
            </p:cNvPicPr>
            <p:nvPr>
              <p:custDataLst>
                <p:tags r:id="rId23"/>
              </p:custDataLst>
            </p:nvPr>
          </p:nvPicPr>
          <p:blipFill>
            <a:blip r:embed="rId3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92208" y="1803642"/>
              <a:ext cx="226163" cy="169260"/>
            </a:xfrm>
            <a:prstGeom prst="rect">
              <a:avLst/>
            </a:prstGeom>
          </p:spPr>
        </p:pic>
      </p:grpSp>
      <p:cxnSp>
        <p:nvCxnSpPr>
          <p:cNvPr id="46" name="Connecteur droit avec flèche 45"/>
          <p:cNvCxnSpPr/>
          <p:nvPr/>
        </p:nvCxnSpPr>
        <p:spPr>
          <a:xfrm>
            <a:off x="2402066" y="2063023"/>
            <a:ext cx="6597" cy="1865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47" name="Image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1585" y="3952315"/>
            <a:ext cx="101609" cy="164929"/>
          </a:xfrm>
          <a:prstGeom prst="rect">
            <a:avLst/>
          </a:prstGeom>
        </p:spPr>
      </p:pic>
      <p:cxnSp>
        <p:nvCxnSpPr>
          <p:cNvPr id="48" name="Connecteur droit avec flèche 47"/>
          <p:cNvCxnSpPr/>
          <p:nvPr/>
        </p:nvCxnSpPr>
        <p:spPr>
          <a:xfrm flipH="1">
            <a:off x="1878561" y="3962426"/>
            <a:ext cx="523505" cy="8528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49" name="Image 48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7389" y="4047173"/>
            <a:ext cx="231999" cy="151557"/>
          </a:xfrm>
          <a:prstGeom prst="rect">
            <a:avLst/>
          </a:prstGeom>
        </p:spPr>
      </p:pic>
      <p:sp>
        <p:nvSpPr>
          <p:cNvPr id="50" name="Forme libre 49"/>
          <p:cNvSpPr/>
          <p:nvPr/>
        </p:nvSpPr>
        <p:spPr>
          <a:xfrm>
            <a:off x="1511854" y="1962615"/>
            <a:ext cx="280758" cy="1965925"/>
          </a:xfrm>
          <a:custGeom>
            <a:avLst/>
            <a:gdLst>
              <a:gd name="connsiteX0" fmla="*/ 256164 w 285424"/>
              <a:gd name="connsiteY0" fmla="*/ 2077516 h 2077516"/>
              <a:gd name="connsiteX1" fmla="*/ 132 w 285424"/>
              <a:gd name="connsiteY1" fmla="*/ 1133856 h 2077516"/>
              <a:gd name="connsiteX2" fmla="*/ 285424 w 285424"/>
              <a:gd name="connsiteY2" fmla="*/ 0 h 20775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</a:cxnLst>
            <a:rect l="l" t="t" r="r" b="b"/>
            <a:pathLst>
              <a:path w="285424" h="2077516">
                <a:moveTo>
                  <a:pt x="256164" y="2077516"/>
                </a:moveTo>
                <a:cubicBezTo>
                  <a:pt x="125709" y="1778812"/>
                  <a:pt x="-4745" y="1480109"/>
                  <a:pt x="132" y="1133856"/>
                </a:cubicBezTo>
                <a:cubicBezTo>
                  <a:pt x="5009" y="787603"/>
                  <a:pt x="228122" y="141427"/>
                  <a:pt x="285424" y="0"/>
                </a:cubicBezTo>
              </a:path>
            </a:pathLst>
          </a:custGeom>
          <a:ln>
            <a:headEnd type="none" w="med" len="med"/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16" name="Groupe 15"/>
          <p:cNvGrpSpPr/>
          <p:nvPr/>
        </p:nvGrpSpPr>
        <p:grpSpPr>
          <a:xfrm>
            <a:off x="1686908" y="1712617"/>
            <a:ext cx="290371" cy="290371"/>
            <a:chOff x="1686908" y="1712617"/>
            <a:chExt cx="290371" cy="290371"/>
          </a:xfrm>
        </p:grpSpPr>
        <p:sp>
          <p:nvSpPr>
            <p:cNvPr id="61" name="Ellipse 60"/>
            <p:cNvSpPr/>
            <p:nvPr/>
          </p:nvSpPr>
          <p:spPr>
            <a:xfrm>
              <a:off x="1686908" y="1712617"/>
              <a:ext cx="290371" cy="290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/>
            <p:cNvPicPr>
              <a:picLocks noChangeAspect="1"/>
            </p:cNvPicPr>
            <p:nvPr>
              <p:custDataLst>
                <p:tags r:id="rId22"/>
              </p:custDataLst>
            </p:nvPr>
          </p:nvPicPr>
          <p:blipFill>
            <a:blip r:embed="rId3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61982" y="1770524"/>
              <a:ext cx="140225" cy="174559"/>
            </a:xfrm>
            <a:prstGeom prst="rect">
              <a:avLst/>
            </a:prstGeom>
          </p:spPr>
        </p:pic>
      </p:grpSp>
      <p:sp>
        <p:nvSpPr>
          <p:cNvPr id="7" name="ZoneTexte 6"/>
          <p:cNvSpPr txBox="1"/>
          <p:nvPr/>
        </p:nvSpPr>
        <p:spPr>
          <a:xfrm>
            <a:off x="224222" y="4533104"/>
            <a:ext cx="4430905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Goal</a:t>
            </a:r>
            <a:endParaRPr lang="fr-FR" sz="2000" b="1" dirty="0" smtClean="0"/>
          </a:p>
          <a:p>
            <a:r>
              <a:rPr lang="fr-FR" b="1" dirty="0" err="1" smtClean="0"/>
              <a:t>Prove</a:t>
            </a:r>
            <a:r>
              <a:rPr lang="fr-FR" b="1" dirty="0" smtClean="0"/>
              <a:t> the existence of a </a:t>
            </a:r>
            <a:r>
              <a:rPr lang="fr-FR" b="1" i="1" dirty="0" err="1" smtClean="0"/>
              <a:t>decoder</a:t>
            </a:r>
            <a:r>
              <a:rPr lang="fr-FR" b="1" i="1" dirty="0" smtClean="0"/>
              <a:t>        </a:t>
            </a:r>
            <a:r>
              <a:rPr lang="fr-FR" b="1" dirty="0" smtClean="0"/>
              <a:t> </a:t>
            </a:r>
            <a:r>
              <a:rPr lang="fr-FR" b="1" dirty="0" err="1" smtClean="0"/>
              <a:t>robust</a:t>
            </a:r>
            <a:r>
              <a:rPr lang="fr-FR" b="1" dirty="0" smtClean="0"/>
              <a:t> to </a:t>
            </a:r>
            <a:r>
              <a:rPr lang="fr-FR" b="1" dirty="0" smtClean="0">
                <a:solidFill>
                  <a:srgbClr val="C00000"/>
                </a:solidFill>
              </a:rPr>
              <a:t>noise</a:t>
            </a:r>
            <a:r>
              <a:rPr lang="fr-FR" b="1" dirty="0" smtClean="0"/>
              <a:t> and stable to </a:t>
            </a:r>
            <a:r>
              <a:rPr lang="fr-FR" b="1" dirty="0" err="1" smtClean="0">
                <a:solidFill>
                  <a:srgbClr val="C00000"/>
                </a:solidFill>
              </a:rPr>
              <a:t>modeling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 err="1" smtClean="0">
                <a:solidFill>
                  <a:srgbClr val="C00000"/>
                </a:solidFill>
              </a:rPr>
              <a:t>error</a:t>
            </a:r>
            <a:r>
              <a:rPr lang="fr-FR" b="1" dirty="0" smtClean="0"/>
              <a:t>. 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04865" y="4972068"/>
            <a:ext cx="228633" cy="219413"/>
          </a:xfrm>
          <a:prstGeom prst="rect">
            <a:avLst/>
          </a:prstGeom>
        </p:spPr>
      </p:pic>
      <p:sp>
        <p:nvSpPr>
          <p:cNvPr id="78" name="Ellipse 77"/>
          <p:cNvSpPr/>
          <p:nvPr/>
        </p:nvSpPr>
        <p:spPr>
          <a:xfrm>
            <a:off x="6122006" y="1199535"/>
            <a:ext cx="2982909" cy="1521134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8691" y="1506474"/>
            <a:ext cx="1500285" cy="994813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615" y="3714623"/>
            <a:ext cx="2756437" cy="763047"/>
          </a:xfrm>
          <a:prstGeom prst="rect">
            <a:avLst/>
          </a:prstGeom>
        </p:spPr>
      </p:pic>
      <p:pic>
        <p:nvPicPr>
          <p:cNvPr id="56" name="Image 55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5849" y="1100089"/>
            <a:ext cx="181333" cy="187429"/>
          </a:xfrm>
          <a:prstGeom prst="rect">
            <a:avLst/>
          </a:prstGeom>
        </p:spPr>
      </p:pic>
      <p:pic>
        <p:nvPicPr>
          <p:cNvPr id="57" name="Image 56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134949" y="1477255"/>
            <a:ext cx="163616" cy="167598"/>
          </a:xfrm>
          <a:prstGeom prst="rect">
            <a:avLst/>
          </a:prstGeom>
        </p:spPr>
      </p:pic>
      <p:pic>
        <p:nvPicPr>
          <p:cNvPr id="58" name="Image 57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701957" y="3051852"/>
            <a:ext cx="196571" cy="195048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5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771879" y="3488070"/>
            <a:ext cx="314459" cy="166234"/>
          </a:xfrm>
          <a:prstGeom prst="rect">
            <a:avLst/>
          </a:prstGeom>
        </p:spPr>
      </p:pic>
      <p:cxnSp>
        <p:nvCxnSpPr>
          <p:cNvPr id="60" name="Connecteur droit avec flèche 59"/>
          <p:cNvCxnSpPr/>
          <p:nvPr/>
        </p:nvCxnSpPr>
        <p:spPr>
          <a:xfrm>
            <a:off x="7608439" y="2155102"/>
            <a:ext cx="0" cy="201614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72" name="Groupe 71"/>
          <p:cNvGrpSpPr/>
          <p:nvPr/>
        </p:nvGrpSpPr>
        <p:grpSpPr>
          <a:xfrm>
            <a:off x="7434334" y="1864731"/>
            <a:ext cx="290371" cy="290371"/>
            <a:chOff x="7442647" y="1864731"/>
            <a:chExt cx="290371" cy="290371"/>
          </a:xfrm>
        </p:grpSpPr>
        <p:sp>
          <p:nvSpPr>
            <p:cNvPr id="64" name="Ellipse 63"/>
            <p:cNvSpPr/>
            <p:nvPr/>
          </p:nvSpPr>
          <p:spPr>
            <a:xfrm>
              <a:off x="7442647" y="1864731"/>
              <a:ext cx="290371" cy="290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1" name="Image 70"/>
            <p:cNvPicPr>
              <a:picLocks noChangeAspect="1"/>
            </p:cNvPicPr>
            <p:nvPr>
              <p:custDataLst>
                <p:tags r:id="rId21"/>
              </p:custDataLst>
            </p:nvPr>
          </p:nvPicPr>
          <p:blipFill>
            <a:blip r:embed="rId4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92782" y="1906013"/>
              <a:ext cx="201033" cy="197913"/>
            </a:xfrm>
            <a:prstGeom prst="rect">
              <a:avLst/>
            </a:prstGeom>
          </p:spPr>
        </p:pic>
      </p:grpSp>
      <p:grpSp>
        <p:nvGrpSpPr>
          <p:cNvPr id="26" name="Groupe 25"/>
          <p:cNvGrpSpPr/>
          <p:nvPr/>
        </p:nvGrpSpPr>
        <p:grpSpPr>
          <a:xfrm>
            <a:off x="6956797" y="1914211"/>
            <a:ext cx="290371" cy="290371"/>
            <a:chOff x="6956797" y="1914211"/>
            <a:chExt cx="290371" cy="290371"/>
          </a:xfrm>
        </p:grpSpPr>
        <p:sp>
          <p:nvSpPr>
            <p:cNvPr id="67" name="Ellipse 66"/>
            <p:cNvSpPr/>
            <p:nvPr/>
          </p:nvSpPr>
          <p:spPr>
            <a:xfrm>
              <a:off x="6956797" y="1914211"/>
              <a:ext cx="290371" cy="290371"/>
            </a:xfrm>
            <a:prstGeom prst="ellips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4" name="Image 23"/>
            <p:cNvPicPr>
              <a:picLocks noChangeAspect="1"/>
            </p:cNvPicPr>
            <p:nvPr>
              <p:custDataLst>
                <p:tags r:id="rId20"/>
              </p:custDataLst>
            </p:nvPr>
          </p:nvPicPr>
          <p:blipFill>
            <a:blip r:embed="rId4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40184" y="2005371"/>
              <a:ext cx="137630" cy="113761"/>
            </a:xfrm>
            <a:prstGeom prst="rect">
              <a:avLst/>
            </a:prstGeom>
          </p:spPr>
        </p:pic>
      </p:grpSp>
      <p:cxnSp>
        <p:nvCxnSpPr>
          <p:cNvPr id="70" name="Connecteur droit avec flèche 69"/>
          <p:cNvCxnSpPr/>
          <p:nvPr/>
        </p:nvCxnSpPr>
        <p:spPr>
          <a:xfrm>
            <a:off x="7104404" y="2212375"/>
            <a:ext cx="6597" cy="186551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4" name="Connecteur droit avec flèche 73"/>
          <p:cNvCxnSpPr/>
          <p:nvPr/>
        </p:nvCxnSpPr>
        <p:spPr>
          <a:xfrm>
            <a:off x="7104404" y="4117244"/>
            <a:ext cx="443552" cy="81486"/>
          </a:xfrm>
          <a:prstGeom prst="straightConnector1">
            <a:avLst/>
          </a:prstGeom>
          <a:ln w="38100">
            <a:solidFill>
              <a:srgbClr val="C00000"/>
            </a:solidFill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5" name="Image 74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823574" y="6102088"/>
            <a:ext cx="239551" cy="245380"/>
          </a:xfrm>
          <a:prstGeom prst="rect">
            <a:avLst/>
          </a:prstGeom>
        </p:spPr>
      </p:pic>
      <p:sp>
        <p:nvSpPr>
          <p:cNvPr id="76" name="ZoneTexte 75"/>
          <p:cNvSpPr txBox="1"/>
          <p:nvPr/>
        </p:nvSpPr>
        <p:spPr>
          <a:xfrm>
            <a:off x="4755815" y="4527257"/>
            <a:ext cx="425437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C00000"/>
                </a:solidFill>
              </a:rPr>
              <a:t>Lower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Restricted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Isometry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Property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81" name="ZoneTexte 80"/>
          <p:cNvSpPr txBox="1"/>
          <p:nvPr/>
        </p:nvSpPr>
        <p:spPr>
          <a:xfrm>
            <a:off x="1228690" y="5618998"/>
            <a:ext cx="259936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« Instance-optimal » </a:t>
            </a:r>
            <a:r>
              <a:rPr lang="fr-FR" sz="1600" i="1" dirty="0" err="1" smtClean="0"/>
              <a:t>decoder</a:t>
            </a:r>
            <a:endParaRPr lang="fr-FR" sz="1600" i="1" dirty="0"/>
          </a:p>
        </p:txBody>
      </p:sp>
      <p:pic>
        <p:nvPicPr>
          <p:cNvPr id="63" name="Image 62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3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263027" y="968748"/>
            <a:ext cx="163616" cy="167598"/>
          </a:xfrm>
          <a:prstGeom prst="rect">
            <a:avLst/>
          </a:prstGeom>
        </p:spPr>
      </p:pic>
      <p:sp>
        <p:nvSpPr>
          <p:cNvPr id="66" name="ZoneTexte 6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11/24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058189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1" fill="hold">
                      <p:stCondLst>
                        <p:cond delay="indefinite"/>
                      </p:stCondLst>
                      <p:childTnLst>
                        <p:par>
                          <p:cTn id="92" fill="hold">
                            <p:stCondLst>
                              <p:cond delay="0"/>
                            </p:stCondLst>
                            <p:childTnLst>
                              <p:par>
                                <p:cTn id="9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52" grpId="0" animBg="1"/>
      <p:bldP spid="31" grpId="0" animBg="1"/>
      <p:bldP spid="20" grpId="0" animBg="1"/>
      <p:bldP spid="4" grpId="0" animBg="1"/>
      <p:bldP spid="9" grpId="0"/>
      <p:bldP spid="50" grpId="0" animBg="1"/>
      <p:bldP spid="7" grpId="0"/>
      <p:bldP spid="78" grpId="0" animBg="1"/>
      <p:bldP spid="76" grpId="0"/>
      <p:bldP spid="81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sz="3200" dirty="0" err="1" smtClean="0"/>
              <a:t>Appropriate</a:t>
            </a:r>
            <a:r>
              <a:rPr lang="fr-FR" sz="3200" dirty="0" smtClean="0"/>
              <a:t> </a:t>
            </a:r>
            <a:r>
              <a:rPr lang="fr-FR" sz="3200" dirty="0" err="1" smtClean="0"/>
              <a:t>metric</a:t>
            </a:r>
            <a:endParaRPr lang="fr-FR" sz="3200" dirty="0"/>
          </a:p>
        </p:txBody>
      </p:sp>
      <p:grpSp>
        <p:nvGrpSpPr>
          <p:cNvPr id="9" name="Groupe 8"/>
          <p:cNvGrpSpPr/>
          <p:nvPr/>
        </p:nvGrpSpPr>
        <p:grpSpPr>
          <a:xfrm>
            <a:off x="287866" y="3886001"/>
            <a:ext cx="4087446" cy="1681156"/>
            <a:chOff x="304799" y="4352840"/>
            <a:chExt cx="4087446" cy="1681156"/>
          </a:xfrm>
        </p:grpSpPr>
        <p:sp>
          <p:nvSpPr>
            <p:cNvPr id="20" name="Rectangle 19"/>
            <p:cNvSpPr/>
            <p:nvPr/>
          </p:nvSpPr>
          <p:spPr>
            <a:xfrm>
              <a:off x="304799" y="4352840"/>
              <a:ext cx="4087446" cy="1681156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46" name="Image 45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14128" y="4777462"/>
              <a:ext cx="2272408" cy="257294"/>
            </a:xfrm>
            <a:prstGeom prst="rect">
              <a:avLst/>
            </a:prstGeom>
          </p:spPr>
        </p:pic>
        <p:sp>
          <p:nvSpPr>
            <p:cNvPr id="21" name="ZoneTexte 20"/>
            <p:cNvSpPr txBox="1"/>
            <p:nvPr/>
          </p:nvSpPr>
          <p:spPr>
            <a:xfrm>
              <a:off x="312418" y="4361153"/>
              <a:ext cx="4071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err="1" smtClean="0"/>
                <a:t>Kernel</a:t>
              </a:r>
              <a:r>
                <a:rPr lang="fr-FR" b="1" dirty="0" smtClean="0"/>
                <a:t> </a:t>
              </a:r>
              <a:r>
                <a:rPr lang="fr-FR" b="1" dirty="0" err="1" smtClean="0"/>
                <a:t>mean</a:t>
              </a:r>
              <a:r>
                <a:rPr lang="fr-FR" b="1" dirty="0" smtClean="0"/>
                <a:t> </a:t>
              </a:r>
              <a:r>
                <a:rPr lang="fr-FR" sz="1600" i="1" dirty="0" smtClean="0"/>
                <a:t>[</a:t>
              </a:r>
              <a:r>
                <a:rPr lang="fr-FR" sz="1600" i="1" dirty="0" err="1" smtClean="0"/>
                <a:t>Gretton</a:t>
              </a:r>
              <a:r>
                <a:rPr lang="fr-FR" sz="1600" i="1" dirty="0" smtClean="0"/>
                <a:t> 2006]</a:t>
              </a:r>
              <a:endParaRPr lang="fr-FR" i="1" dirty="0">
                <a:solidFill>
                  <a:srgbClr val="C00000"/>
                </a:solidFill>
              </a:endParaRPr>
            </a:p>
          </p:txBody>
        </p:sp>
        <p:grpSp>
          <p:nvGrpSpPr>
            <p:cNvPr id="36" name="Groupe 35"/>
            <p:cNvGrpSpPr/>
            <p:nvPr/>
          </p:nvGrpSpPr>
          <p:grpSpPr>
            <a:xfrm>
              <a:off x="1270601" y="5166367"/>
              <a:ext cx="2161143" cy="750335"/>
              <a:chOff x="410799" y="5158561"/>
              <a:chExt cx="2161143" cy="750335"/>
            </a:xfrm>
          </p:grpSpPr>
          <p:pic>
            <p:nvPicPr>
              <p:cNvPr id="27" name="Image 26"/>
              <p:cNvPicPr>
                <a:picLocks noChangeAspect="1"/>
              </p:cNvPicPr>
              <p:nvPr>
                <p:custDataLst>
                  <p:tags r:id="rId9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410799" y="5158561"/>
                <a:ext cx="2161143" cy="750335"/>
              </a:xfrm>
              <a:prstGeom prst="rect">
                <a:avLst/>
              </a:prstGeom>
            </p:spPr>
          </p:pic>
          <p:pic>
            <p:nvPicPr>
              <p:cNvPr id="29" name="Image 28"/>
              <p:cNvPicPr>
                <a:picLocks noChangeAspect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23065" y="5251516"/>
                <a:ext cx="722550" cy="595041"/>
              </a:xfrm>
              <a:prstGeom prst="rect">
                <a:avLst/>
              </a:prstGeom>
            </p:spPr>
          </p:pic>
          <p:pic>
            <p:nvPicPr>
              <p:cNvPr id="30" name="Image 29"/>
              <p:cNvPicPr>
                <a:picLocks noChangeAspect="1"/>
              </p:cNvPicPr>
              <p:nvPr/>
            </p:nvPicPr>
            <p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611751" y="5243594"/>
                <a:ext cx="716750" cy="595041"/>
              </a:xfrm>
              <a:prstGeom prst="rect">
                <a:avLst/>
              </a:prstGeom>
            </p:spPr>
          </p:pic>
        </p:grpSp>
      </p:grpSp>
      <p:grpSp>
        <p:nvGrpSpPr>
          <p:cNvPr id="6" name="Groupe 5"/>
          <p:cNvGrpSpPr/>
          <p:nvPr/>
        </p:nvGrpSpPr>
        <p:grpSpPr>
          <a:xfrm>
            <a:off x="272236" y="1732190"/>
            <a:ext cx="4095759" cy="1499652"/>
            <a:chOff x="289169" y="2199029"/>
            <a:chExt cx="4095759" cy="1499652"/>
          </a:xfrm>
        </p:grpSpPr>
        <p:sp>
          <p:nvSpPr>
            <p:cNvPr id="15" name="Rectangle 14"/>
            <p:cNvSpPr/>
            <p:nvPr/>
          </p:nvSpPr>
          <p:spPr>
            <a:xfrm>
              <a:off x="297482" y="2199029"/>
              <a:ext cx="4087446" cy="1499652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" name="Image 6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3104" y="3076704"/>
              <a:ext cx="853181" cy="278247"/>
            </a:xfrm>
            <a:prstGeom prst="rect">
              <a:avLst/>
            </a:prstGeom>
          </p:spPr>
        </p:pic>
        <p:sp>
          <p:nvSpPr>
            <p:cNvPr id="16" name="ZoneTexte 15"/>
            <p:cNvSpPr txBox="1"/>
            <p:nvPr/>
          </p:nvSpPr>
          <p:spPr>
            <a:xfrm>
              <a:off x="289169" y="2205333"/>
              <a:ext cx="408744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Reproducing</a:t>
              </a:r>
              <a:r>
                <a:rPr lang="fr-FR" dirty="0" smtClean="0"/>
                <a:t> </a:t>
              </a:r>
              <a:r>
                <a:rPr lang="fr-FR" dirty="0" err="1" smtClean="0"/>
                <a:t>kernel</a:t>
              </a:r>
              <a:r>
                <a:rPr lang="fr-FR" dirty="0" smtClean="0"/>
                <a:t>:</a:t>
              </a:r>
            </a:p>
          </p:txBody>
        </p:sp>
        <p:grpSp>
          <p:nvGrpSpPr>
            <p:cNvPr id="38" name="Groupe 37"/>
            <p:cNvGrpSpPr/>
            <p:nvPr/>
          </p:nvGrpSpPr>
          <p:grpSpPr>
            <a:xfrm>
              <a:off x="2081207" y="2836218"/>
              <a:ext cx="1623698" cy="755742"/>
              <a:chOff x="1475619" y="3235731"/>
              <a:chExt cx="1623698" cy="755742"/>
            </a:xfrm>
          </p:grpSpPr>
          <p:pic>
            <p:nvPicPr>
              <p:cNvPr id="34" name="Image 33"/>
              <p:cNvPicPr>
                <a:picLocks noChangeAspect="1"/>
              </p:cNvPicPr>
              <p:nvPr>
                <p:custDataLst>
                  <p:tags r:id="rId7"/>
                </p:custDataLst>
              </p:nvPr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75619" y="3339070"/>
                <a:ext cx="1623698" cy="563738"/>
              </a:xfrm>
              <a:prstGeom prst="rect">
                <a:avLst/>
              </a:prstGeom>
            </p:spPr>
          </p:pic>
          <p:sp>
            <p:nvSpPr>
              <p:cNvPr id="40" name="Rectangle 39"/>
              <p:cNvSpPr/>
              <p:nvPr/>
            </p:nvSpPr>
            <p:spPr>
              <a:xfrm>
                <a:off x="1782379" y="3235731"/>
                <a:ext cx="182888" cy="755742"/>
              </a:xfrm>
              <a:prstGeom prst="rect">
                <a:avLst/>
              </a:prstGeom>
              <a:ln/>
            </p:spPr>
            <p:style>
              <a:lnRef idx="1">
                <a:schemeClr val="accent1"/>
              </a:lnRef>
              <a:fillRef idx="2">
                <a:schemeClr val="accent1"/>
              </a:fillRef>
              <a:effectRef idx="1">
                <a:schemeClr val="accent1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611291" y="3235731"/>
                <a:ext cx="182888" cy="755742"/>
              </a:xfrm>
              <a:prstGeom prst="rect">
                <a:avLst/>
              </a:prstGeom>
            </p:spPr>
            <p:style>
              <a:lnRef idx="1">
                <a:schemeClr val="accent2"/>
              </a:lnRef>
              <a:fillRef idx="2">
                <a:schemeClr val="accent2"/>
              </a:fillRef>
              <a:effectRef idx="1">
                <a:schemeClr val="accent2"/>
              </a:effectRef>
              <a:fontRef idx="minor">
                <a:schemeClr val="dk1"/>
              </a:fontRef>
            </p:style>
            <p:txBody>
              <a:bodyPr rtlCol="0" anchor="ctr"/>
              <a:lstStyle/>
              <a:p>
                <a:pPr algn="ctr"/>
                <a:endParaRPr lang="fr-FR"/>
              </a:p>
            </p:txBody>
          </p:sp>
        </p:grpSp>
      </p:grpSp>
      <p:cxnSp>
        <p:nvCxnSpPr>
          <p:cNvPr id="55" name="Connecteur droit avec flèche 54"/>
          <p:cNvCxnSpPr>
            <a:stCxn id="15" idx="2"/>
            <a:endCxn id="21" idx="0"/>
          </p:cNvCxnSpPr>
          <p:nvPr/>
        </p:nvCxnSpPr>
        <p:spPr>
          <a:xfrm>
            <a:off x="2324272" y="3231842"/>
            <a:ext cx="7122" cy="66247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3" name="ZoneTexte 42"/>
          <p:cNvSpPr txBox="1"/>
          <p:nvPr/>
        </p:nvSpPr>
        <p:spPr>
          <a:xfrm>
            <a:off x="569674" y="876892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Goal: LRIP</a:t>
            </a:r>
            <a:endParaRPr lang="fr-FR" b="1" dirty="0"/>
          </a:p>
        </p:txBody>
      </p:sp>
      <p:pic>
        <p:nvPicPr>
          <p:cNvPr id="22" name="Image 2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5635" y="903993"/>
            <a:ext cx="6754951" cy="317508"/>
          </a:xfrm>
          <a:prstGeom prst="rect">
            <a:avLst/>
          </a:prstGeom>
        </p:spPr>
      </p:pic>
      <p:cxnSp>
        <p:nvCxnSpPr>
          <p:cNvPr id="50" name="Connecteur droit avec flèche 49"/>
          <p:cNvCxnSpPr/>
          <p:nvPr/>
        </p:nvCxnSpPr>
        <p:spPr>
          <a:xfrm>
            <a:off x="6790110" y="3245876"/>
            <a:ext cx="0" cy="608811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47" name="ZoneTexte 46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24" name="Groupe 23"/>
          <p:cNvGrpSpPr/>
          <p:nvPr/>
        </p:nvGrpSpPr>
        <p:grpSpPr>
          <a:xfrm>
            <a:off x="4731060" y="1732190"/>
            <a:ext cx="4087446" cy="1499652"/>
            <a:chOff x="4731060" y="1732190"/>
            <a:chExt cx="4087446" cy="1499652"/>
          </a:xfrm>
        </p:grpSpPr>
        <p:sp>
          <p:nvSpPr>
            <p:cNvPr id="39" name="Rectangle 38"/>
            <p:cNvSpPr/>
            <p:nvPr/>
          </p:nvSpPr>
          <p:spPr>
            <a:xfrm>
              <a:off x="4731060" y="1732190"/>
              <a:ext cx="4087446" cy="1499652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" name="ZoneTexte 4"/>
            <p:cNvSpPr txBox="1"/>
            <p:nvPr/>
          </p:nvSpPr>
          <p:spPr>
            <a:xfrm>
              <a:off x="5050640" y="2092331"/>
              <a:ext cx="3478940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dirty="0" smtClean="0"/>
                <a:t>: </a:t>
              </a:r>
              <a:r>
                <a:rPr lang="fr-FR" sz="2000" dirty="0" err="1" smtClean="0"/>
                <a:t>random</a:t>
              </a:r>
              <a:r>
                <a:rPr lang="fr-FR" sz="2000" dirty="0" smtClean="0"/>
                <a:t> </a:t>
              </a:r>
              <a:r>
                <a:rPr lang="fr-FR" sz="2000" dirty="0" err="1" smtClean="0"/>
                <a:t>features</a:t>
              </a:r>
              <a:r>
                <a:rPr lang="fr-FR" sz="2000" dirty="0" smtClean="0"/>
                <a:t> </a:t>
              </a:r>
              <a:r>
                <a:rPr lang="fr-FR" i="1" dirty="0" smtClean="0"/>
                <a:t>[</a:t>
              </a:r>
              <a:r>
                <a:rPr lang="fr-FR" i="1" dirty="0" err="1" smtClean="0"/>
                <a:t>Rahimi</a:t>
              </a:r>
              <a:r>
                <a:rPr lang="fr-FR" i="1" dirty="0" smtClean="0"/>
                <a:t> 2007]</a:t>
              </a:r>
              <a:r>
                <a:rPr lang="fr-FR" sz="2000" dirty="0" smtClean="0"/>
                <a:t> to </a:t>
              </a:r>
              <a:r>
                <a:rPr lang="fr-FR" sz="2000" dirty="0" err="1" smtClean="0"/>
                <a:t>approximate</a:t>
              </a:r>
              <a:endParaRPr lang="fr-FR" sz="2000" dirty="0"/>
            </a:p>
          </p:txBody>
        </p:sp>
        <p:pic>
          <p:nvPicPr>
            <p:cNvPr id="12" name="Image 11"/>
            <p:cNvPicPr>
              <a:picLocks noChangeAspect="1"/>
            </p:cNvPicPr>
            <p:nvPr>
              <p:custDataLst>
                <p:tags r:id="rId4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56605" y="2159185"/>
              <a:ext cx="188069" cy="210194"/>
            </a:xfrm>
            <a:prstGeom prst="rect">
              <a:avLst/>
            </a:prstGeom>
          </p:spPr>
        </p:pic>
        <p:pic>
          <p:nvPicPr>
            <p:cNvPr id="13" name="Image 12"/>
            <p:cNvPicPr>
              <a:picLocks noChangeAspect="1"/>
            </p:cNvPicPr>
            <p:nvPr>
              <p:custDataLst>
                <p:tags r:id="rId5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715410" y="2540721"/>
              <a:ext cx="151192" cy="138287"/>
            </a:xfrm>
            <a:prstGeom prst="rect">
              <a:avLst/>
            </a:prstGeom>
          </p:spPr>
        </p:pic>
      </p:grpSp>
      <p:grpSp>
        <p:nvGrpSpPr>
          <p:cNvPr id="33" name="Groupe 32"/>
          <p:cNvGrpSpPr/>
          <p:nvPr/>
        </p:nvGrpSpPr>
        <p:grpSpPr>
          <a:xfrm>
            <a:off x="4731060" y="3854687"/>
            <a:ext cx="4087446" cy="1681156"/>
            <a:chOff x="4731060" y="3854687"/>
            <a:chExt cx="4087446" cy="1681156"/>
          </a:xfrm>
        </p:grpSpPr>
        <p:sp>
          <p:nvSpPr>
            <p:cNvPr id="49" name="Rectangle 48"/>
            <p:cNvSpPr/>
            <p:nvPr/>
          </p:nvSpPr>
          <p:spPr>
            <a:xfrm>
              <a:off x="4731060" y="3854687"/>
              <a:ext cx="4087446" cy="1681156"/>
            </a:xfrm>
            <a:prstGeom prst="rect">
              <a:avLst/>
            </a:prstGeom>
            <a:ln>
              <a:solidFill>
                <a:schemeClr val="accent3">
                  <a:lumMod val="60000"/>
                  <a:lumOff val="40000"/>
                </a:schemeClr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32" name="Image 31"/>
            <p:cNvPicPr>
              <a:picLocks noChangeAspect="1"/>
            </p:cNvPicPr>
            <p:nvPr>
              <p:custDataLst>
                <p:tags r:id="rId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22586" y="4681554"/>
              <a:ext cx="3747664" cy="381320"/>
            </a:xfrm>
            <a:prstGeom prst="rect">
              <a:avLst/>
            </a:prstGeom>
          </p:spPr>
        </p:pic>
        <p:sp>
          <p:nvSpPr>
            <p:cNvPr id="54" name="ZoneTexte 53"/>
            <p:cNvSpPr txBox="1"/>
            <p:nvPr/>
          </p:nvSpPr>
          <p:spPr>
            <a:xfrm>
              <a:off x="4734705" y="3857911"/>
              <a:ext cx="407181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b="1" dirty="0" smtClean="0"/>
                <a:t>Basis for LRIP</a:t>
              </a:r>
              <a:endParaRPr lang="fr-FR" b="1" dirty="0">
                <a:solidFill>
                  <a:srgbClr val="C00000"/>
                </a:solidFill>
              </a:endParaRPr>
            </a:p>
          </p:txBody>
        </p:sp>
      </p:grpSp>
      <p:pic>
        <p:nvPicPr>
          <p:cNvPr id="35" name="Image 3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53418" y="3398054"/>
            <a:ext cx="1432382" cy="228572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4798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Ellipse 41"/>
          <p:cNvSpPr/>
          <p:nvPr/>
        </p:nvSpPr>
        <p:spPr>
          <a:xfrm>
            <a:off x="5270417" y="1267326"/>
            <a:ext cx="3609320" cy="2227092"/>
          </a:xfrm>
          <a:prstGeom prst="ellipse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4" name="Image 53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5481" y="4202640"/>
            <a:ext cx="4035700" cy="1117178"/>
          </a:xfrm>
          <a:prstGeom prst="rect">
            <a:avLst/>
          </a:prstGeom>
        </p:spPr>
      </p:pic>
      <p:sp>
        <p:nvSpPr>
          <p:cNvPr id="58" name="Ellipse 57"/>
          <p:cNvSpPr/>
          <p:nvPr/>
        </p:nvSpPr>
        <p:spPr>
          <a:xfrm>
            <a:off x="6635147" y="4596674"/>
            <a:ext cx="817973" cy="313212"/>
          </a:xfrm>
          <a:prstGeom prst="ellipse">
            <a:avLst/>
          </a:prstGeom>
          <a:noFill/>
          <a:ln w="28575"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7" name="Image 5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93331" y="4691965"/>
            <a:ext cx="102007" cy="138528"/>
          </a:xfrm>
          <a:prstGeom prst="rect">
            <a:avLst/>
          </a:prstGeom>
        </p:spPr>
      </p:pic>
      <p:grpSp>
        <p:nvGrpSpPr>
          <p:cNvPr id="3" name="Groupe 2"/>
          <p:cNvGrpSpPr/>
          <p:nvPr/>
        </p:nvGrpSpPr>
        <p:grpSpPr>
          <a:xfrm>
            <a:off x="6336718" y="4484836"/>
            <a:ext cx="1451444" cy="581947"/>
            <a:chOff x="6336718" y="4484836"/>
            <a:chExt cx="1451444" cy="581947"/>
          </a:xfrm>
        </p:grpSpPr>
        <p:sp>
          <p:nvSpPr>
            <p:cNvPr id="64" name="Ellipse 63"/>
            <p:cNvSpPr/>
            <p:nvPr/>
          </p:nvSpPr>
          <p:spPr>
            <a:xfrm rot="21089619">
              <a:off x="6466637" y="4538807"/>
              <a:ext cx="1203835" cy="4953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5" name="Ellipse 64"/>
            <p:cNvSpPr/>
            <p:nvPr/>
          </p:nvSpPr>
          <p:spPr>
            <a:xfrm rot="675108">
              <a:off x="6418296" y="4484836"/>
              <a:ext cx="1203835" cy="4953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6" name="Ellipse 65"/>
            <p:cNvSpPr/>
            <p:nvPr/>
          </p:nvSpPr>
          <p:spPr>
            <a:xfrm rot="21089619">
              <a:off x="6336718" y="4546875"/>
              <a:ext cx="1203835" cy="4953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67" name="Ellipse 66"/>
            <p:cNvSpPr/>
            <p:nvPr/>
          </p:nvSpPr>
          <p:spPr>
            <a:xfrm rot="847517">
              <a:off x="6584327" y="4571432"/>
              <a:ext cx="1203835" cy="495351"/>
            </a:xfrm>
            <a:prstGeom prst="ellipse">
              <a:avLst/>
            </a:prstGeom>
            <a:no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4" name="Rectangle 3"/>
          <p:cNvSpPr/>
          <p:nvPr/>
        </p:nvSpPr>
        <p:spPr>
          <a:xfrm>
            <a:off x="235416" y="3118885"/>
            <a:ext cx="4746236" cy="151169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1" name="Rectangle à coins arrondis 50"/>
          <p:cNvSpPr/>
          <p:nvPr/>
        </p:nvSpPr>
        <p:spPr>
          <a:xfrm>
            <a:off x="480060" y="3680755"/>
            <a:ext cx="4078453" cy="736458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235416" y="1052635"/>
            <a:ext cx="4746236" cy="1919572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6" name="Rectangle à coins arrondis 35"/>
          <p:cNvSpPr/>
          <p:nvPr/>
        </p:nvSpPr>
        <p:spPr>
          <a:xfrm>
            <a:off x="1353312" y="2215667"/>
            <a:ext cx="2538253" cy="608643"/>
          </a:xfrm>
          <a:prstGeom prst="roundRect">
            <a:avLst/>
          </a:prstGeom>
          <a:solidFill>
            <a:schemeClr val="bg1">
              <a:lumMod val="95000"/>
            </a:schemeClr>
          </a:solidFill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Proof </a:t>
            </a:r>
            <a:r>
              <a:rPr lang="fr-FR" dirty="0" err="1" smtClean="0"/>
              <a:t>strategy</a:t>
            </a:r>
            <a:r>
              <a:rPr lang="fr-FR" dirty="0" smtClean="0"/>
              <a:t> (1)</a:t>
            </a:r>
            <a:endParaRPr lang="fr-FR" dirty="0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6706" y="3764918"/>
            <a:ext cx="3685027" cy="558584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75553" y="1709030"/>
            <a:ext cx="2966341" cy="274611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35416" y="3118987"/>
            <a:ext cx="474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Definition</a:t>
            </a:r>
            <a:r>
              <a:rPr lang="fr-FR" sz="2000" b="1" dirty="0" smtClean="0"/>
              <a:t>: </a:t>
            </a:r>
            <a:r>
              <a:rPr lang="fr-FR" sz="2000" b="1" dirty="0" err="1" smtClean="0"/>
              <a:t>Normalized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Secant</a:t>
            </a:r>
            <a:r>
              <a:rPr lang="fr-FR" sz="2000" b="1" dirty="0" smtClean="0"/>
              <a:t> set</a:t>
            </a:r>
            <a:endParaRPr lang="fr-FR" sz="2000" b="1" dirty="0"/>
          </a:p>
        </p:txBody>
      </p:sp>
      <p:sp>
        <p:nvSpPr>
          <p:cNvPr id="17" name="Rectangle 16"/>
          <p:cNvSpPr/>
          <p:nvPr/>
        </p:nvSpPr>
        <p:spPr>
          <a:xfrm>
            <a:off x="235416" y="4807395"/>
            <a:ext cx="4740065" cy="1560658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ZoneTexte 19"/>
          <p:cNvSpPr txBox="1"/>
          <p:nvPr/>
        </p:nvSpPr>
        <p:spPr>
          <a:xfrm>
            <a:off x="235417" y="4807395"/>
            <a:ext cx="474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>
                <a:solidFill>
                  <a:srgbClr val="C00000"/>
                </a:solidFill>
              </a:rPr>
              <a:t>New goal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21" name="ZoneTexte 20"/>
          <p:cNvSpPr txBox="1"/>
          <p:nvPr/>
        </p:nvSpPr>
        <p:spPr>
          <a:xfrm>
            <a:off x="235416" y="5213066"/>
            <a:ext cx="474623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dirty="0" err="1" smtClean="0"/>
              <a:t>With</a:t>
            </a:r>
            <a:r>
              <a:rPr lang="fr-FR" sz="2000" dirty="0" smtClean="0"/>
              <a:t> high </a:t>
            </a:r>
            <a:r>
              <a:rPr lang="fr-FR" sz="2000" dirty="0" err="1" smtClean="0"/>
              <a:t>probability</a:t>
            </a:r>
            <a:r>
              <a:rPr lang="fr-FR" sz="2000" dirty="0"/>
              <a:t> </a:t>
            </a:r>
            <a:r>
              <a:rPr lang="fr-FR" sz="2000" dirty="0" smtClean="0"/>
              <a:t>on        :</a:t>
            </a:r>
          </a:p>
          <a:p>
            <a:pPr algn="ctr"/>
            <a:endParaRPr lang="fr-FR" sz="2000" dirty="0"/>
          </a:p>
          <a:p>
            <a:pPr algn="ctr"/>
            <a:r>
              <a:rPr lang="fr-FR" sz="2000" b="1" i="1" dirty="0" smtClean="0">
                <a:solidFill>
                  <a:srgbClr val="C00000"/>
                </a:solidFill>
              </a:rPr>
              <a:t>for all</a:t>
            </a:r>
            <a:r>
              <a:rPr lang="fr-FR" sz="2000" b="1" i="1" dirty="0" smtClean="0"/>
              <a:t>                 </a:t>
            </a:r>
            <a:r>
              <a:rPr lang="fr-FR" sz="2000" dirty="0" smtClean="0"/>
              <a:t>,                           .</a:t>
            </a:r>
            <a:endParaRPr lang="fr-FR" sz="2000" dirty="0"/>
          </a:p>
        </p:txBody>
      </p:sp>
      <p:pic>
        <p:nvPicPr>
          <p:cNvPr id="23" name="Image 2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74749" y="5256217"/>
            <a:ext cx="261636" cy="259609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21489" y="5906020"/>
            <a:ext cx="792838" cy="24304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30728" y="5848468"/>
            <a:ext cx="1343045" cy="309650"/>
          </a:xfrm>
          <a:prstGeom prst="rect">
            <a:avLst/>
          </a:prstGeom>
        </p:spPr>
      </p:pic>
      <p:pic>
        <p:nvPicPr>
          <p:cNvPr id="34" name="Image 3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9219" y="2317130"/>
            <a:ext cx="2765989" cy="448752"/>
          </a:xfrm>
          <a:prstGeom prst="rect">
            <a:avLst/>
          </a:prstGeom>
        </p:spPr>
      </p:pic>
      <p:sp>
        <p:nvSpPr>
          <p:cNvPr id="41" name="ZoneTexte 40"/>
          <p:cNvSpPr txBox="1"/>
          <p:nvPr/>
        </p:nvSpPr>
        <p:spPr>
          <a:xfrm>
            <a:off x="235416" y="1055983"/>
            <a:ext cx="474623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Reformulation of the LRIP</a:t>
            </a:r>
            <a:endParaRPr lang="fr-FR" sz="2000" b="1" dirty="0"/>
          </a:p>
        </p:txBody>
      </p:sp>
      <p:sp>
        <p:nvSpPr>
          <p:cNvPr id="45" name="ZoneTexte 44"/>
          <p:cNvSpPr txBox="1"/>
          <p:nvPr/>
        </p:nvSpPr>
        <p:spPr>
          <a:xfrm>
            <a:off x="378243" y="1685314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Goal: LRIP</a:t>
            </a:r>
            <a:endParaRPr lang="fr-FR" b="1" dirty="0"/>
          </a:p>
        </p:txBody>
      </p:sp>
      <p:pic>
        <p:nvPicPr>
          <p:cNvPr id="47" name="Image 46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55367" y="1531391"/>
            <a:ext cx="1753753" cy="176237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4034" y="1087355"/>
            <a:ext cx="305884" cy="210067"/>
          </a:xfrm>
          <a:prstGeom prst="rect">
            <a:avLst/>
          </a:prstGeom>
        </p:spPr>
      </p:pic>
      <p:pic>
        <p:nvPicPr>
          <p:cNvPr id="52" name="Imag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6387" y="1778918"/>
            <a:ext cx="337882" cy="247765"/>
          </a:xfrm>
          <a:prstGeom prst="rect">
            <a:avLst/>
          </a:prstGeom>
        </p:spPr>
      </p:pic>
      <p:pic>
        <p:nvPicPr>
          <p:cNvPr id="55" name="Image 5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4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516473" y="4014788"/>
            <a:ext cx="418546" cy="221257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670472" y="3663792"/>
            <a:ext cx="216228" cy="214553"/>
          </a:xfrm>
          <a:prstGeom prst="rect">
            <a:avLst/>
          </a:prstGeom>
        </p:spPr>
      </p:pic>
      <p:cxnSp>
        <p:nvCxnSpPr>
          <p:cNvPr id="60" name="Connecteur droit avec flèche 59"/>
          <p:cNvCxnSpPr/>
          <p:nvPr/>
        </p:nvCxnSpPr>
        <p:spPr>
          <a:xfrm>
            <a:off x="7586783" y="2780816"/>
            <a:ext cx="0" cy="203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1" name="Connecteur droit avec flèche 60"/>
          <p:cNvCxnSpPr/>
          <p:nvPr/>
        </p:nvCxnSpPr>
        <p:spPr>
          <a:xfrm>
            <a:off x="7336848" y="2999051"/>
            <a:ext cx="0" cy="203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2" name="Connecteur droit avec flèche 61"/>
          <p:cNvCxnSpPr/>
          <p:nvPr/>
        </p:nvCxnSpPr>
        <p:spPr>
          <a:xfrm>
            <a:off x="6576065" y="2911271"/>
            <a:ext cx="0" cy="203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63" name="Connecteur droit avec flèche 62"/>
          <p:cNvCxnSpPr/>
          <p:nvPr/>
        </p:nvCxnSpPr>
        <p:spPr>
          <a:xfrm>
            <a:off x="6993034" y="2443096"/>
            <a:ext cx="0" cy="203510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ZoneTexte 39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12/24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9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426806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58" grpId="0" animBg="1"/>
      <p:bldP spid="4" grpId="0" animBg="1"/>
      <p:bldP spid="51" grpId="0" animBg="1"/>
      <p:bldP spid="36" grpId="0" animBg="1"/>
      <p:bldP spid="11" grpId="0"/>
      <p:bldP spid="17" grpId="0" animBg="1"/>
      <p:bldP spid="20" grpId="0"/>
      <p:bldP spid="2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Proof </a:t>
            </a:r>
            <a:r>
              <a:rPr lang="fr-FR" dirty="0" err="1" smtClean="0"/>
              <a:t>strategy</a:t>
            </a:r>
            <a:r>
              <a:rPr lang="fr-FR" dirty="0" smtClean="0"/>
              <a:t> (2)</a:t>
            </a:r>
            <a:endParaRPr lang="fr-FR" dirty="0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62098" y="1611559"/>
            <a:ext cx="8819804" cy="98810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" y="1694940"/>
            <a:ext cx="772584" cy="772584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926590" y="1709277"/>
            <a:ext cx="334771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Pointwise</a:t>
            </a:r>
            <a:r>
              <a:rPr lang="fr-FR" sz="2400" b="1" dirty="0" smtClean="0"/>
              <a:t> LRIP:</a:t>
            </a:r>
          </a:p>
          <a:p>
            <a:r>
              <a:rPr lang="fr-FR" sz="2400" b="1" dirty="0" smtClean="0"/>
              <a:t>Concentration </a:t>
            </a:r>
            <a:r>
              <a:rPr lang="fr-FR" sz="2400" b="1" dirty="0" err="1" smtClean="0"/>
              <a:t>inequality</a:t>
            </a:r>
            <a:endParaRPr lang="fr-FR" sz="2400" b="1" dirty="0"/>
          </a:p>
        </p:txBody>
      </p:sp>
      <p:pic>
        <p:nvPicPr>
          <p:cNvPr id="15" name="Image 1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47307" y="1965138"/>
            <a:ext cx="3736319" cy="348561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384420" y="976320"/>
            <a:ext cx="11544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Goal: LRIP</a:t>
            </a:r>
            <a:endParaRPr lang="fr-FR" b="1" dirty="0"/>
          </a:p>
        </p:txBody>
      </p:sp>
      <p:sp>
        <p:nvSpPr>
          <p:cNvPr id="21" name="Rectangle 20"/>
          <p:cNvSpPr/>
          <p:nvPr/>
        </p:nvSpPr>
        <p:spPr>
          <a:xfrm>
            <a:off x="162098" y="3075710"/>
            <a:ext cx="8819804" cy="317362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23" name="Image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2098" y="3081480"/>
            <a:ext cx="772584" cy="772584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934682" y="3236939"/>
            <a:ext cx="246792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Extension to LRIP:</a:t>
            </a:r>
          </a:p>
          <a:p>
            <a:r>
              <a:rPr lang="fr-FR" sz="2400" b="1" dirty="0" err="1" smtClean="0"/>
              <a:t>covering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numbers</a:t>
            </a:r>
            <a:endParaRPr lang="fr-FR" sz="2400" b="1" dirty="0"/>
          </a:p>
        </p:txBody>
      </p:sp>
      <p:pic>
        <p:nvPicPr>
          <p:cNvPr id="34" name="Image 3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3292" y="4500893"/>
            <a:ext cx="3730334" cy="347719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0736" y="978412"/>
            <a:ext cx="4550710" cy="318103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177" y="4158119"/>
            <a:ext cx="1862359" cy="1870674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4791" y="4158121"/>
            <a:ext cx="1862358" cy="1870672"/>
          </a:xfrm>
          <a:prstGeom prst="rect">
            <a:avLst/>
          </a:prstGeom>
        </p:spPr>
      </p:pic>
      <p:cxnSp>
        <p:nvCxnSpPr>
          <p:cNvPr id="43" name="Connecteur droit avec flèche 42"/>
          <p:cNvCxnSpPr/>
          <p:nvPr/>
        </p:nvCxnSpPr>
        <p:spPr>
          <a:xfrm>
            <a:off x="5247184" y="2467524"/>
            <a:ext cx="1919334" cy="1888288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44" name="Connecteur droit avec flèche 43"/>
          <p:cNvCxnSpPr/>
          <p:nvPr/>
        </p:nvCxnSpPr>
        <p:spPr>
          <a:xfrm flipH="1">
            <a:off x="5727470" y="2467524"/>
            <a:ext cx="1140423" cy="1884496"/>
          </a:xfrm>
          <a:prstGeom prst="straightConnector1">
            <a:avLst/>
          </a:prstGeom>
          <a:ln w="1270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0" name="ZoneTexte 19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13/24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9" name="Espace réservé de la date 2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528467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/>
      <p:bldP spid="21" grpId="0" animBg="1"/>
      <p:bldP spid="24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498088" y="2157663"/>
            <a:ext cx="7961971" cy="3231654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>
                <a:solidFill>
                  <a:schemeClr val="tx1"/>
                </a:solidFill>
              </a:rPr>
              <a:t>Result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For                                                                            ,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 smtClean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r>
              <a:rPr lang="fr-FR" sz="2000" dirty="0" err="1" smtClean="0">
                <a:solidFill>
                  <a:schemeClr val="tx1"/>
                </a:solidFill>
              </a:rPr>
              <a:t>W.h.p</a:t>
            </a:r>
            <a:r>
              <a:rPr lang="fr-FR" sz="2000" dirty="0" smtClean="0">
                <a:solidFill>
                  <a:schemeClr val="tx1"/>
                </a:solidFill>
              </a:rPr>
              <a:t>.</a:t>
            </a: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endParaRPr lang="fr-FR" sz="2000" dirty="0" smtClean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</p:txBody>
      </p:sp>
      <p:sp>
        <p:nvSpPr>
          <p:cNvPr id="15" name="Rectangle à coins arrondis 14"/>
          <p:cNvSpPr/>
          <p:nvPr/>
        </p:nvSpPr>
        <p:spPr>
          <a:xfrm>
            <a:off x="2185640" y="4362563"/>
            <a:ext cx="4943706" cy="531541"/>
          </a:xfrm>
          <a:prstGeom prst="roundRect">
            <a:avLst/>
          </a:prstGeom>
          <a:ln w="19050">
            <a:solidFill>
              <a:schemeClr val="bg1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à coins arrondis 12"/>
          <p:cNvSpPr/>
          <p:nvPr/>
        </p:nvSpPr>
        <p:spPr>
          <a:xfrm>
            <a:off x="2647718" y="2779222"/>
            <a:ext cx="4019550" cy="531541"/>
          </a:xfrm>
          <a:prstGeom prst="round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Main </a:t>
            </a:r>
            <a:r>
              <a:rPr lang="fr-FR" dirty="0" err="1" smtClean="0"/>
              <a:t>result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498088" y="922581"/>
            <a:ext cx="7961971" cy="107721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>
                <a:solidFill>
                  <a:schemeClr val="tx1"/>
                </a:solidFill>
              </a:rPr>
              <a:t>Main </a:t>
            </a:r>
            <a:r>
              <a:rPr lang="fr-FR" sz="2400" b="1" dirty="0" err="1" smtClean="0">
                <a:solidFill>
                  <a:schemeClr val="tx1"/>
                </a:solidFill>
              </a:rPr>
              <a:t>hypothesis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 algn="ctr"/>
            <a:endParaRPr lang="fr-FR" sz="2000" dirty="0">
              <a:solidFill>
                <a:schemeClr val="tx1"/>
              </a:solidFill>
            </a:endParaRPr>
          </a:p>
          <a:p>
            <a:pPr algn="ctr"/>
            <a:r>
              <a:rPr lang="fr-FR" sz="2000" dirty="0" smtClean="0">
                <a:solidFill>
                  <a:schemeClr val="tx1"/>
                </a:solidFill>
              </a:rPr>
              <a:t>The </a:t>
            </a:r>
            <a:r>
              <a:rPr lang="fr-FR" sz="2000" i="1" dirty="0" err="1" smtClean="0">
                <a:solidFill>
                  <a:schemeClr val="tx1"/>
                </a:solidFill>
              </a:rPr>
              <a:t>normalized</a:t>
            </a:r>
            <a:r>
              <a:rPr lang="fr-FR" sz="2000" i="1" dirty="0" smtClean="0">
                <a:solidFill>
                  <a:schemeClr val="tx1"/>
                </a:solidFill>
              </a:rPr>
              <a:t> </a:t>
            </a:r>
            <a:r>
              <a:rPr lang="fr-FR" sz="2000" i="1" dirty="0" err="1" smtClean="0">
                <a:solidFill>
                  <a:schemeClr val="tx1"/>
                </a:solidFill>
              </a:rPr>
              <a:t>secant</a:t>
            </a:r>
            <a:r>
              <a:rPr lang="fr-FR" sz="2000" i="1" dirty="0" smtClean="0">
                <a:solidFill>
                  <a:schemeClr val="tx1"/>
                </a:solidFill>
              </a:rPr>
              <a:t> set    </a:t>
            </a:r>
            <a:r>
              <a:rPr lang="fr-FR" sz="2000" dirty="0" smtClean="0">
                <a:solidFill>
                  <a:schemeClr val="tx1"/>
                </a:solidFill>
              </a:rPr>
              <a:t>          has </a:t>
            </a:r>
            <a:r>
              <a:rPr lang="fr-FR" sz="2000" dirty="0" err="1" smtClean="0">
                <a:solidFill>
                  <a:schemeClr val="tx1"/>
                </a:solidFill>
              </a:rPr>
              <a:t>finite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covering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numbers</a:t>
            </a:r>
            <a:r>
              <a:rPr lang="fr-FR" sz="2000" dirty="0" smtClean="0">
                <a:solidFill>
                  <a:schemeClr val="tx1"/>
                </a:solidFill>
              </a:rPr>
              <a:t>.</a:t>
            </a:r>
            <a:endParaRPr lang="fr-FR" sz="2000" dirty="0">
              <a:solidFill>
                <a:schemeClr val="tx1"/>
              </a:solidFill>
            </a:endParaRPr>
          </a:p>
        </p:txBody>
      </p:sp>
      <p:pic>
        <p:nvPicPr>
          <p:cNvPr id="16" name="Imag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3159" y="1662150"/>
            <a:ext cx="608753" cy="27845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48309" y="2877667"/>
            <a:ext cx="3825169" cy="334652"/>
          </a:xfrm>
          <a:prstGeom prst="rect">
            <a:avLst/>
          </a:prstGeom>
        </p:spPr>
      </p:pic>
      <p:sp>
        <p:nvSpPr>
          <p:cNvPr id="11" name="ZoneTexte 10"/>
          <p:cNvSpPr txBox="1"/>
          <p:nvPr/>
        </p:nvSpPr>
        <p:spPr>
          <a:xfrm>
            <a:off x="2018526" y="3543144"/>
            <a:ext cx="2550572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 smtClean="0"/>
              <a:t>Quality</a:t>
            </a:r>
            <a:r>
              <a:rPr lang="fr-FR" dirty="0" smtClean="0"/>
              <a:t> of </a:t>
            </a:r>
            <a:r>
              <a:rPr lang="fr-FR" dirty="0" err="1" smtClean="0"/>
              <a:t>pointwise</a:t>
            </a:r>
            <a:r>
              <a:rPr lang="fr-FR" dirty="0" smtClean="0"/>
              <a:t> LRIP</a:t>
            </a:r>
            <a:endParaRPr lang="fr-FR" dirty="0"/>
          </a:p>
        </p:txBody>
      </p:sp>
      <p:sp>
        <p:nvSpPr>
          <p:cNvPr id="12" name="ZoneTexte 11"/>
          <p:cNvSpPr txBox="1"/>
          <p:nvPr/>
        </p:nvSpPr>
        <p:spPr>
          <a:xfrm>
            <a:off x="4708038" y="3543144"/>
            <a:ext cx="2874791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 smtClean="0"/>
              <a:t>Dimensionality</a:t>
            </a:r>
            <a:r>
              <a:rPr lang="fr-FR" dirty="0" smtClean="0"/>
              <a:t> of the model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02659" y="4904795"/>
            <a:ext cx="4717106" cy="313420"/>
          </a:xfrm>
          <a:prstGeom prst="rect">
            <a:avLst/>
          </a:prstGeom>
        </p:spPr>
      </p:pic>
      <p:cxnSp>
        <p:nvCxnSpPr>
          <p:cNvPr id="17" name="Connecteur droit avec flèche 16"/>
          <p:cNvCxnSpPr>
            <a:stCxn id="11" idx="0"/>
          </p:cNvCxnSpPr>
          <p:nvPr/>
        </p:nvCxnSpPr>
        <p:spPr>
          <a:xfrm flipV="1">
            <a:off x="3293812" y="3212319"/>
            <a:ext cx="322224" cy="330825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>
            <a:stCxn id="12" idx="0"/>
          </p:cNvCxnSpPr>
          <p:nvPr/>
        </p:nvCxnSpPr>
        <p:spPr>
          <a:xfrm flipH="1" flipV="1">
            <a:off x="5664767" y="3206787"/>
            <a:ext cx="480667" cy="336357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5" name="ZoneTexte 24"/>
          <p:cNvSpPr txBox="1"/>
          <p:nvPr/>
        </p:nvSpPr>
        <p:spPr>
          <a:xfrm>
            <a:off x="5002648" y="4359122"/>
            <a:ext cx="1462765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i="1" dirty="0" err="1" smtClean="0"/>
              <a:t>Modeling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error</a:t>
            </a:r>
            <a:endParaRPr lang="fr-FR" sz="1600" i="1" dirty="0"/>
          </a:p>
        </p:txBody>
      </p:sp>
      <p:cxnSp>
        <p:nvCxnSpPr>
          <p:cNvPr id="27" name="Connecteur droit avec flèche 26"/>
          <p:cNvCxnSpPr/>
          <p:nvPr/>
        </p:nvCxnSpPr>
        <p:spPr>
          <a:xfrm flipH="1">
            <a:off x="4912822" y="4733693"/>
            <a:ext cx="197892" cy="168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4" name="ZoneTexte 23"/>
          <p:cNvSpPr txBox="1"/>
          <p:nvPr/>
        </p:nvSpPr>
        <p:spPr>
          <a:xfrm>
            <a:off x="498281" y="5615342"/>
            <a:ext cx="7961778" cy="64633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b="1" dirty="0" err="1" smtClean="0"/>
              <a:t>Classic</a:t>
            </a:r>
            <a:r>
              <a:rPr lang="fr-FR" b="1" dirty="0" smtClean="0"/>
              <a:t> Compressive </a:t>
            </a:r>
            <a:r>
              <a:rPr lang="fr-FR" b="1" dirty="0" err="1" smtClean="0"/>
              <a:t>Sensing</a:t>
            </a:r>
            <a:r>
              <a:rPr lang="fr-FR" dirty="0" smtClean="0"/>
              <a:t>: </a:t>
            </a:r>
            <a:r>
              <a:rPr lang="fr-FR" dirty="0" err="1" smtClean="0"/>
              <a:t>finite</a:t>
            </a:r>
            <a:r>
              <a:rPr lang="fr-FR" dirty="0" smtClean="0"/>
              <a:t> dimension: </a:t>
            </a:r>
            <a:r>
              <a:rPr lang="fr-FR" b="1" dirty="0" err="1" smtClean="0">
                <a:solidFill>
                  <a:srgbClr val="00B050"/>
                </a:solidFill>
              </a:rPr>
              <a:t>Known</a:t>
            </a:r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b="1" dirty="0" err="1" smtClean="0"/>
              <a:t>Here</a:t>
            </a:r>
            <a:r>
              <a:rPr lang="fr-FR" dirty="0" smtClean="0"/>
              <a:t>: </a:t>
            </a:r>
            <a:r>
              <a:rPr lang="fr-FR" dirty="0" err="1" smtClean="0"/>
              <a:t>infinite</a:t>
            </a:r>
            <a:r>
              <a:rPr lang="fr-FR" dirty="0" smtClean="0"/>
              <a:t> dimension: </a:t>
            </a:r>
            <a:r>
              <a:rPr lang="fr-FR" b="1" dirty="0" err="1" smtClean="0">
                <a:solidFill>
                  <a:srgbClr val="DC1427"/>
                </a:solidFill>
              </a:rPr>
              <a:t>Technical</a:t>
            </a:r>
            <a:endParaRPr lang="fr-FR" b="1" dirty="0" smtClean="0">
              <a:solidFill>
                <a:srgbClr val="DC1427"/>
              </a:solidFill>
            </a:endParaRPr>
          </a:p>
        </p:txBody>
      </p:sp>
      <p:sp>
        <p:nvSpPr>
          <p:cNvPr id="20" name="ZoneTexte 19"/>
          <p:cNvSpPr txBox="1"/>
          <p:nvPr/>
        </p:nvSpPr>
        <p:spPr>
          <a:xfrm>
            <a:off x="7120226" y="4359122"/>
            <a:ext cx="1461327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i="1" dirty="0" err="1" smtClean="0"/>
              <a:t>Empirical</a:t>
            </a:r>
            <a:r>
              <a:rPr lang="fr-FR" sz="1600" i="1" dirty="0" smtClean="0"/>
              <a:t> noise</a:t>
            </a:r>
            <a:endParaRPr lang="fr-FR" sz="1600" i="1" dirty="0"/>
          </a:p>
        </p:txBody>
      </p:sp>
      <p:cxnSp>
        <p:nvCxnSpPr>
          <p:cNvPr id="21" name="Connecteur droit avec flèche 20"/>
          <p:cNvCxnSpPr/>
          <p:nvPr/>
        </p:nvCxnSpPr>
        <p:spPr>
          <a:xfrm flipH="1">
            <a:off x="7030400" y="4733693"/>
            <a:ext cx="197892" cy="16807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3" name="ZoneTexte 2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14/24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4732194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3" grpId="0" animBg="1"/>
      <p:bldP spid="11" grpId="0" animBg="1"/>
      <p:bldP spid="12" grpId="0" animBg="1"/>
      <p:bldP spid="25" grpId="0" animBg="1"/>
      <p:bldP spid="24" grpId="0" animBg="1"/>
      <p:bldP spid="20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Application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166254" y="1080659"/>
            <a:ext cx="4322618" cy="4871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Rectangle 7"/>
          <p:cNvSpPr/>
          <p:nvPr/>
        </p:nvSpPr>
        <p:spPr>
          <a:xfrm>
            <a:off x="4641271" y="1080659"/>
            <a:ext cx="4322618" cy="4871258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66254" y="1080659"/>
            <a:ext cx="4322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/>
              <a:t>k</a:t>
            </a:r>
            <a:r>
              <a:rPr lang="fr-FR" b="1" dirty="0" smtClean="0"/>
              <a:t>-</a:t>
            </a:r>
            <a:r>
              <a:rPr lang="fr-FR" b="1" dirty="0" err="1" smtClean="0"/>
              <a:t>means</a:t>
            </a:r>
            <a:r>
              <a:rPr lang="fr-FR" b="1" dirty="0" smtClean="0"/>
              <a:t> </a:t>
            </a:r>
            <a:r>
              <a:rPr lang="fr-FR" b="1" dirty="0" err="1" smtClean="0"/>
              <a:t>with</a:t>
            </a:r>
            <a:r>
              <a:rPr lang="fr-FR" b="1" dirty="0" smtClean="0"/>
              <a:t> mixtures of </a:t>
            </a:r>
            <a:r>
              <a:rPr lang="fr-FR" b="1" dirty="0" err="1" smtClean="0"/>
              <a:t>Diracs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641271" y="1080659"/>
            <a:ext cx="43226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GMM </a:t>
            </a:r>
            <a:r>
              <a:rPr lang="fr-FR" b="1" dirty="0" err="1" smtClean="0"/>
              <a:t>with</a:t>
            </a:r>
            <a:r>
              <a:rPr lang="fr-FR" b="1" dirty="0" smtClean="0"/>
              <a:t> </a:t>
            </a:r>
            <a:r>
              <a:rPr lang="fr-FR" b="1" dirty="0" err="1" smtClean="0"/>
              <a:t>known</a:t>
            </a:r>
            <a:r>
              <a:rPr lang="fr-FR" b="1" dirty="0" smtClean="0"/>
              <a:t> covariance</a:t>
            </a:r>
            <a:endParaRPr lang="fr-FR" b="1" dirty="0"/>
          </a:p>
        </p:txBody>
      </p:sp>
      <p:sp>
        <p:nvSpPr>
          <p:cNvPr id="12" name="ZoneTexte 11"/>
          <p:cNvSpPr txBox="1"/>
          <p:nvPr/>
        </p:nvSpPr>
        <p:spPr>
          <a:xfrm>
            <a:off x="266006" y="1770617"/>
            <a:ext cx="411757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Hypotheses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    - </a:t>
            </a:r>
            <a:r>
              <a:rPr lang="fr-FR" dirty="0" err="1" smtClean="0"/>
              <a:t>separated</a:t>
            </a:r>
            <a:r>
              <a:rPr lang="fr-FR" dirty="0" smtClean="0"/>
              <a:t> </a:t>
            </a:r>
            <a:r>
              <a:rPr lang="fr-FR" dirty="0" err="1" smtClean="0"/>
              <a:t>centroids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    - </a:t>
            </a:r>
            <a:r>
              <a:rPr lang="fr-FR" dirty="0" err="1" smtClean="0"/>
              <a:t>bounded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for </a:t>
            </a:r>
            <a:r>
              <a:rPr lang="fr-FR" dirty="0" err="1" smtClean="0"/>
              <a:t>centroids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266006" y="2860839"/>
            <a:ext cx="4117572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Sketch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i="1" dirty="0" err="1" smtClean="0"/>
              <a:t>Adjusted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Fourier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sz="1600" i="1" dirty="0" smtClean="0"/>
              <a:t>(for </a:t>
            </a:r>
            <a:r>
              <a:rPr lang="fr-FR" sz="1600" i="1" dirty="0" err="1" smtClean="0"/>
              <a:t>technical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reasons</a:t>
            </a:r>
            <a:r>
              <a:rPr lang="fr-FR" sz="1600" i="1" dirty="0" smtClean="0"/>
              <a:t>)</a:t>
            </a:r>
            <a:endParaRPr lang="fr-FR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266006" y="3946851"/>
            <a:ext cx="4117572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Result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W.r.t. </a:t>
            </a:r>
            <a:r>
              <a:rPr lang="fr-FR" b="1" dirty="0" smtClean="0"/>
              <a:t>k-</a:t>
            </a:r>
            <a:r>
              <a:rPr lang="fr-FR" b="1" dirty="0" err="1" smtClean="0"/>
              <a:t>means</a:t>
            </a:r>
            <a:r>
              <a:rPr lang="fr-FR" b="1" dirty="0" smtClean="0"/>
              <a:t> </a:t>
            </a:r>
            <a:r>
              <a:rPr lang="fr-FR" b="1" dirty="0" err="1" smtClean="0"/>
              <a:t>usual</a:t>
            </a:r>
            <a:r>
              <a:rPr lang="fr-FR" b="1" dirty="0" smtClean="0"/>
              <a:t> </a:t>
            </a:r>
            <a:r>
              <a:rPr lang="fr-FR" b="1" dirty="0" err="1" smtClean="0"/>
              <a:t>cost</a:t>
            </a:r>
            <a:r>
              <a:rPr lang="fr-FR" b="1" dirty="0" smtClean="0"/>
              <a:t> (SSE)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266006" y="4755864"/>
            <a:ext cx="4117572" cy="9233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Sketch size</a:t>
            </a:r>
          </a:p>
          <a:p>
            <a:pPr algn="ctr"/>
            <a:endParaRPr lang="fr-FR" b="1" dirty="0"/>
          </a:p>
          <a:p>
            <a:pPr algn="ctr"/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754879" y="1773035"/>
            <a:ext cx="408154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Hypotheses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rgbClr val="C00000"/>
                </a:solidFill>
              </a:rPr>
              <a:t>Sufficiently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separated</a:t>
            </a:r>
            <a:r>
              <a:rPr lang="fr-FR" dirty="0" smtClean="0">
                <a:solidFill>
                  <a:schemeClr val="tx1"/>
                </a:solidFill>
              </a:rPr>
              <a:t> </a:t>
            </a:r>
            <a:r>
              <a:rPr lang="fr-FR" dirty="0" err="1" smtClean="0">
                <a:solidFill>
                  <a:schemeClr val="tx1"/>
                </a:solidFill>
              </a:rPr>
              <a:t>means</a:t>
            </a:r>
            <a:endParaRPr lang="fr-FR" dirty="0" smtClean="0">
              <a:solidFill>
                <a:schemeClr val="tx1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/>
              <a:t>Bounded</a:t>
            </a:r>
            <a:r>
              <a:rPr lang="fr-FR" dirty="0" smtClean="0"/>
              <a:t> </a:t>
            </a:r>
            <a:r>
              <a:rPr lang="fr-FR" dirty="0" err="1" smtClean="0"/>
              <a:t>domain</a:t>
            </a:r>
            <a:r>
              <a:rPr lang="fr-FR" dirty="0" smtClean="0"/>
              <a:t> for </a:t>
            </a:r>
            <a:r>
              <a:rPr lang="fr-FR" dirty="0" err="1" smtClean="0"/>
              <a:t>means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4754879" y="2863257"/>
            <a:ext cx="4081549" cy="923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Sketch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Fourier </a:t>
            </a:r>
            <a:r>
              <a:rPr lang="fr-FR" dirty="0" err="1" smtClean="0"/>
              <a:t>features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754879" y="3949269"/>
            <a:ext cx="4081549" cy="64633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Result</a:t>
            </a: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/>
              <a:t>With</a:t>
            </a:r>
            <a:r>
              <a:rPr lang="fr-FR" dirty="0" smtClean="0"/>
              <a:t> respect to </a:t>
            </a:r>
            <a:r>
              <a:rPr lang="fr-FR" b="1" dirty="0" smtClean="0"/>
              <a:t>log-</a:t>
            </a:r>
            <a:r>
              <a:rPr lang="fr-FR" b="1" dirty="0" err="1" smtClean="0"/>
              <a:t>likelihood</a:t>
            </a:r>
            <a:endParaRPr lang="fr-FR" b="1" dirty="0"/>
          </a:p>
        </p:txBody>
      </p:sp>
      <p:sp>
        <p:nvSpPr>
          <p:cNvPr id="19" name="ZoneTexte 18"/>
          <p:cNvSpPr txBox="1"/>
          <p:nvPr/>
        </p:nvSpPr>
        <p:spPr>
          <a:xfrm>
            <a:off x="4754879" y="4758282"/>
            <a:ext cx="4081549" cy="923330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Sketch size</a:t>
            </a:r>
          </a:p>
          <a:p>
            <a:pPr algn="ctr"/>
            <a:endParaRPr lang="fr-FR" b="1" dirty="0"/>
          </a:p>
          <a:p>
            <a:pPr algn="ctr"/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694" y="2169920"/>
            <a:ext cx="125379" cy="145661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 cstate="hq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05719" y="2427204"/>
            <a:ext cx="256000" cy="172190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2341" y="5256969"/>
            <a:ext cx="4046266" cy="309165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28865" y="5249133"/>
            <a:ext cx="3242400" cy="301582"/>
          </a:xfrm>
          <a:prstGeom prst="rect">
            <a:avLst/>
          </a:prstGeom>
        </p:spPr>
      </p:pic>
      <p:sp>
        <p:nvSpPr>
          <p:cNvPr id="24" name="ZoneTexte 23"/>
          <p:cNvSpPr txBox="1"/>
          <p:nvPr/>
        </p:nvSpPr>
        <p:spPr>
          <a:xfrm>
            <a:off x="3027563" y="1693751"/>
            <a:ext cx="1505642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smtClean="0"/>
              <a:t>(no </a:t>
            </a:r>
            <a:r>
              <a:rPr lang="fr-FR" sz="1600" i="1" dirty="0" err="1" smtClean="0"/>
              <a:t>assumption</a:t>
            </a:r>
            <a:r>
              <a:rPr lang="fr-FR" sz="1600" i="1" dirty="0" smtClean="0"/>
              <a:t> on the </a:t>
            </a:r>
            <a:r>
              <a:rPr lang="fr-FR" sz="1600" b="1" i="1" dirty="0" smtClean="0"/>
              <a:t>data</a:t>
            </a:r>
            <a:r>
              <a:rPr lang="fr-FR" sz="1600" i="1" dirty="0" smtClean="0"/>
              <a:t>)</a:t>
            </a:r>
            <a:endParaRPr lang="fr-FR" sz="1600" i="1" dirty="0"/>
          </a:p>
        </p:txBody>
      </p:sp>
      <p:sp>
        <p:nvSpPr>
          <p:cNvPr id="31" name="ZoneTexte 30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15/24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65161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 animBg="1"/>
      <p:bldP spid="13" grpId="0" animBg="1"/>
      <p:bldP spid="14" grpId="0" animBg="1"/>
      <p:bldP spid="15" grpId="0" animBg="1"/>
      <p:bldP spid="16" grpId="0" animBg="1"/>
      <p:bldP spid="17" grpId="0" animBg="1"/>
      <p:bldP spid="18" grpId="0" animBg="1"/>
      <p:bldP spid="19" grpId="0" animBg="1"/>
      <p:bldP spid="24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à coins arrondis 39"/>
          <p:cNvSpPr/>
          <p:nvPr/>
        </p:nvSpPr>
        <p:spPr>
          <a:xfrm>
            <a:off x="4551444" y="818602"/>
            <a:ext cx="4430402" cy="289790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868438" y="1685180"/>
            <a:ext cx="2034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Clustering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Classification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tc…</a:t>
            </a:r>
            <a:endParaRPr lang="fr-FR" dirty="0"/>
          </a:p>
        </p:txBody>
      </p:sp>
      <p:sp>
        <p:nvSpPr>
          <p:cNvPr id="36" name="Rectangle à coins arrondis 35"/>
          <p:cNvSpPr/>
          <p:nvPr/>
        </p:nvSpPr>
        <p:spPr>
          <a:xfrm>
            <a:off x="194400" y="831600"/>
            <a:ext cx="2915696" cy="2354400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r>
              <a:rPr lang="fr-FR" dirty="0" smtClean="0"/>
              <a:t>: 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grpSp>
        <p:nvGrpSpPr>
          <p:cNvPr id="38" name="Groupe 37"/>
          <p:cNvGrpSpPr/>
          <p:nvPr/>
        </p:nvGrpSpPr>
        <p:grpSpPr>
          <a:xfrm>
            <a:off x="799200" y="1238400"/>
            <a:ext cx="1750830" cy="1707156"/>
            <a:chOff x="555110" y="1239991"/>
            <a:chExt cx="1750830" cy="1707156"/>
          </a:xfrm>
        </p:grpSpPr>
        <p:grpSp>
          <p:nvGrpSpPr>
            <p:cNvPr id="37" name="Groupe 36"/>
            <p:cNvGrpSpPr/>
            <p:nvPr/>
          </p:nvGrpSpPr>
          <p:grpSpPr>
            <a:xfrm>
              <a:off x="555110" y="1239991"/>
              <a:ext cx="1750830" cy="1707156"/>
              <a:chOff x="555110" y="1239991"/>
              <a:chExt cx="1750830" cy="1707156"/>
            </a:xfrm>
          </p:grpSpPr>
          <p:pic>
            <p:nvPicPr>
              <p:cNvPr id="6" name="Image 5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2931" y="2390983"/>
                <a:ext cx="673200" cy="500466"/>
              </a:xfrm>
              <a:prstGeom prst="rect">
                <a:avLst/>
              </a:prstGeom>
            </p:spPr>
          </p:pic>
          <p:pic>
            <p:nvPicPr>
              <p:cNvPr id="7" name="Image 6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1368" y="1847719"/>
                <a:ext cx="814572" cy="543048"/>
              </a:xfrm>
              <a:prstGeom prst="rect">
                <a:avLst/>
              </a:prstGeom>
            </p:spPr>
          </p:pic>
          <p:pic>
            <p:nvPicPr>
              <p:cNvPr id="8" name="Image 7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438" y="231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0" name="Image 9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837" y="123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" name="Image 10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587" y="2335147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3" name="Image 12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110" y="1248234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4" name="Image 13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10" y="17949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5" name="Image 14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492" y="1248234"/>
                <a:ext cx="612000" cy="612000"/>
              </a:xfrm>
              <a:prstGeom prst="rect">
                <a:avLst/>
              </a:prstGeom>
            </p:spPr>
          </p:pic>
        </p:grpSp>
        <p:pic>
          <p:nvPicPr>
            <p:cNvPr id="12" name="Image 11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164" y="1818572"/>
              <a:ext cx="612000" cy="612000"/>
            </a:xfrm>
            <a:prstGeom prst="rect">
              <a:avLst/>
            </a:prstGeom>
          </p:spPr>
        </p:pic>
      </p:grpSp>
      <p:grpSp>
        <p:nvGrpSpPr>
          <p:cNvPr id="77" name="Groupe 76"/>
          <p:cNvGrpSpPr/>
          <p:nvPr/>
        </p:nvGrpSpPr>
        <p:grpSpPr>
          <a:xfrm>
            <a:off x="6338278" y="1208067"/>
            <a:ext cx="2555632" cy="1183076"/>
            <a:chOff x="6361723" y="1278402"/>
            <a:chExt cx="2555632" cy="1183076"/>
          </a:xfrm>
        </p:grpSpPr>
        <p:sp>
          <p:nvSpPr>
            <p:cNvPr id="74" name="Ellipse 73"/>
            <p:cNvSpPr/>
            <p:nvPr/>
          </p:nvSpPr>
          <p:spPr>
            <a:xfrm>
              <a:off x="7783567" y="1278402"/>
              <a:ext cx="1133788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6361723" y="1301143"/>
              <a:ext cx="1212555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970" y="1697990"/>
              <a:ext cx="612000" cy="6120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405" y="1522999"/>
              <a:ext cx="612000" cy="6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524" y="1607416"/>
              <a:ext cx="612000" cy="612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152" y="1449315"/>
              <a:ext cx="612000" cy="612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623057"/>
              <a:ext cx="612000" cy="612000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645" y="1467597"/>
              <a:ext cx="612000" cy="612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303" y="1469657"/>
              <a:ext cx="612000" cy="612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707623"/>
              <a:ext cx="612000" cy="612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352" y="1654060"/>
              <a:ext cx="612000" cy="612000"/>
            </a:xfrm>
            <a:prstGeom prst="rect">
              <a:avLst/>
            </a:prstGeom>
          </p:spPr>
        </p:pic>
      </p:grpSp>
      <p:sp>
        <p:nvSpPr>
          <p:cNvPr id="39" name="ZoneTexte 38"/>
          <p:cNvSpPr txBox="1"/>
          <p:nvPr/>
        </p:nvSpPr>
        <p:spPr>
          <a:xfrm>
            <a:off x="199502" y="830699"/>
            <a:ext cx="29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Database</a:t>
            </a:r>
            <a:endParaRPr lang="fr-FR" sz="2000" b="1" dirty="0"/>
          </a:p>
        </p:txBody>
      </p:sp>
      <p:sp>
        <p:nvSpPr>
          <p:cNvPr id="41" name="ZoneTexte 40"/>
          <p:cNvSpPr txBox="1"/>
          <p:nvPr/>
        </p:nvSpPr>
        <p:spPr>
          <a:xfrm>
            <a:off x="4551444" y="831910"/>
            <a:ext cx="443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Task</a:t>
            </a:r>
            <a:endParaRPr lang="fr-FR" sz="2000" b="1" dirty="0"/>
          </a:p>
        </p:txBody>
      </p:sp>
      <p:cxnSp>
        <p:nvCxnSpPr>
          <p:cNvPr id="67" name="Connecteur droit avec flèche 66"/>
          <p:cNvCxnSpPr/>
          <p:nvPr/>
        </p:nvCxnSpPr>
        <p:spPr>
          <a:xfrm flipV="1">
            <a:off x="3149603" y="2036059"/>
            <a:ext cx="1375508" cy="3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76" name="Groupe 75"/>
          <p:cNvGrpSpPr/>
          <p:nvPr/>
        </p:nvGrpSpPr>
        <p:grpSpPr>
          <a:xfrm>
            <a:off x="6730701" y="2531030"/>
            <a:ext cx="1375302" cy="735014"/>
            <a:chOff x="6614838" y="2461478"/>
            <a:chExt cx="1375302" cy="735014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6614838" y="2461478"/>
              <a:ext cx="1375302" cy="73501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751" y="2524900"/>
              <a:ext cx="612000" cy="612000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7355864" y="2644621"/>
              <a:ext cx="634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= cat</a:t>
              </a:r>
              <a:endParaRPr lang="fr-FR" dirty="0"/>
            </a:p>
          </p:txBody>
        </p:sp>
      </p:grpSp>
      <p:sp>
        <p:nvSpPr>
          <p:cNvPr id="9" name="ZoneTexte 8"/>
          <p:cNvSpPr txBox="1"/>
          <p:nvPr/>
        </p:nvSpPr>
        <p:spPr>
          <a:xfrm>
            <a:off x="3329001" y="166304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Learning</a:t>
            </a:r>
            <a:endParaRPr lang="fr-FR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sp>
        <p:nvSpPr>
          <p:cNvPr id="42" name="ZoneTexte 41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623824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381000" y="978896"/>
            <a:ext cx="8427720" cy="23391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err="1" smtClean="0"/>
              <a:t>With</a:t>
            </a:r>
            <a:r>
              <a:rPr lang="fr-FR" sz="2000" b="1" dirty="0" smtClean="0"/>
              <a:t> the RIP </a:t>
            </a:r>
            <a:r>
              <a:rPr lang="fr-FR" sz="2000" b="1" dirty="0" err="1" smtClean="0"/>
              <a:t>analysis</a:t>
            </a:r>
            <a:r>
              <a:rPr lang="fr-FR" sz="2000" b="1" dirty="0" smtClean="0"/>
              <a:t>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Moment </a:t>
            </a:r>
            <a:r>
              <a:rPr lang="fr-FR" b="1" dirty="0" err="1" smtClean="0"/>
              <a:t>matching</a:t>
            </a:r>
            <a:r>
              <a:rPr lang="fr-FR" dirty="0" smtClean="0"/>
              <a:t>: best </a:t>
            </a:r>
            <a:r>
              <a:rPr lang="fr-FR" dirty="0" err="1" smtClean="0"/>
              <a:t>decoder</a:t>
            </a:r>
            <a:r>
              <a:rPr lang="fr-FR" dirty="0" smtClean="0"/>
              <a:t> possible (instance optimal)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dirty="0" smtClean="0"/>
              <a:t>Information-</a:t>
            </a:r>
            <a:r>
              <a:rPr lang="fr-FR" dirty="0" err="1" smtClean="0"/>
              <a:t>preservation</a:t>
            </a:r>
            <a:r>
              <a:rPr lang="fr-FR" dirty="0" smtClean="0"/>
              <a:t> </a:t>
            </a:r>
            <a:r>
              <a:rPr lang="fr-FR" dirty="0" err="1" smtClean="0"/>
              <a:t>guarantees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Fine control on </a:t>
            </a:r>
            <a:r>
              <a:rPr lang="fr-FR" dirty="0" err="1" smtClean="0"/>
              <a:t>modeling</a:t>
            </a:r>
            <a:r>
              <a:rPr lang="fr-FR" dirty="0" smtClean="0"/>
              <a:t> </a:t>
            </a:r>
            <a:r>
              <a:rPr lang="fr-FR" dirty="0" err="1" smtClean="0"/>
              <a:t>error</a:t>
            </a:r>
            <a:r>
              <a:rPr lang="fr-FR" dirty="0" smtClean="0"/>
              <a:t>, noise, and </a:t>
            </a:r>
            <a:r>
              <a:rPr lang="fr-FR" dirty="0" err="1" smtClean="0"/>
              <a:t>metrics</a:t>
            </a:r>
            <a:endParaRPr lang="fr-FR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Can </a:t>
            </a:r>
            <a:r>
              <a:rPr lang="fr-FR" b="1" dirty="0" err="1" smtClean="0"/>
              <a:t>incorporate</a:t>
            </a:r>
            <a:r>
              <a:rPr lang="fr-FR" b="1" dirty="0" smtClean="0"/>
              <a:t> k-</a:t>
            </a:r>
            <a:r>
              <a:rPr lang="fr-FR" b="1" dirty="0" err="1" smtClean="0"/>
              <a:t>means</a:t>
            </a:r>
            <a:r>
              <a:rPr lang="fr-FR" b="1" dirty="0" smtClean="0"/>
              <a:t> </a:t>
            </a:r>
            <a:r>
              <a:rPr lang="fr-FR" b="1" dirty="0" err="1" smtClean="0"/>
              <a:t>cost</a:t>
            </a:r>
            <a:r>
              <a:rPr lang="fr-FR" b="1" dirty="0"/>
              <a:t> </a:t>
            </a:r>
            <a:r>
              <a:rPr lang="fr-FR" b="1" dirty="0" smtClean="0"/>
              <a:t>or log-</a:t>
            </a:r>
            <a:r>
              <a:rPr lang="fr-FR" b="1" dirty="0" err="1" smtClean="0"/>
              <a:t>likelihood</a:t>
            </a:r>
            <a:endParaRPr lang="fr-FR" b="1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 smtClean="0"/>
          </a:p>
        </p:txBody>
      </p:sp>
      <p:sp>
        <p:nvSpPr>
          <p:cNvPr id="7" name="ZoneTexte 6"/>
          <p:cNvSpPr txBox="1"/>
          <p:nvPr/>
        </p:nvSpPr>
        <p:spPr>
          <a:xfrm>
            <a:off x="381000" y="3474720"/>
            <a:ext cx="8427720" cy="289310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smtClean="0"/>
              <a:t>Compressive </a:t>
            </a:r>
            <a:r>
              <a:rPr lang="fr-FR" sz="2000" b="1" dirty="0" err="1" smtClean="0"/>
              <a:t>Sensing</a:t>
            </a:r>
            <a:r>
              <a:rPr lang="fr-FR" sz="2000" b="1" dirty="0" smtClean="0"/>
              <a:t>: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Random</a:t>
            </a:r>
            <a:r>
              <a:rPr lang="fr-FR" dirty="0" smtClean="0"/>
              <a:t>, </a:t>
            </a:r>
            <a:r>
              <a:rPr lang="fr-FR" dirty="0" err="1" smtClean="0"/>
              <a:t>dimensionality-reducing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Sparsity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The information </a:t>
            </a:r>
            <a:r>
              <a:rPr lang="fr-FR" dirty="0" err="1" smtClean="0"/>
              <a:t>is</a:t>
            </a:r>
            <a:r>
              <a:rPr lang="fr-FR" dirty="0" smtClean="0"/>
              <a:t> </a:t>
            </a:r>
            <a:r>
              <a:rPr lang="fr-FR" dirty="0" err="1" smtClean="0"/>
              <a:t>preserved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b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Convex</a:t>
            </a:r>
            <a:r>
              <a:rPr lang="fr-FR" b="1" dirty="0" smtClean="0"/>
              <a:t> relaxation?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b="1" dirty="0" smtClean="0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815" y="4592381"/>
            <a:ext cx="317048" cy="362859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86050" y="5732074"/>
            <a:ext cx="357293" cy="357293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67855" y="4005641"/>
            <a:ext cx="317048" cy="362859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39684" y="5148641"/>
            <a:ext cx="317048" cy="362859"/>
          </a:xfrm>
          <a:prstGeom prst="rect">
            <a:avLst/>
          </a:prstGeom>
        </p:spPr>
      </p:pic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16/24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534632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074931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100" y="1118956"/>
            <a:ext cx="5775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Information-</a:t>
            </a:r>
            <a:r>
              <a:rPr lang="fr-FR" sz="2800" dirty="0" err="1" smtClean="0"/>
              <a:t>preservation</a:t>
            </a:r>
            <a:r>
              <a:rPr lang="fr-FR" sz="2800" dirty="0" smtClean="0"/>
              <a:t> </a:t>
            </a:r>
            <a:r>
              <a:rPr lang="fr-FR" sz="2800" dirty="0" err="1" smtClean="0"/>
              <a:t>guarantees</a:t>
            </a:r>
            <a:r>
              <a:rPr lang="fr-FR" sz="2800" dirty="0" smtClean="0"/>
              <a:t>: a RIP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3138824"/>
            <a:ext cx="5500860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Total variation </a:t>
            </a:r>
            <a:r>
              <a:rPr lang="fr-FR" sz="2800" dirty="0" err="1" smtClean="0"/>
              <a:t>regularization</a:t>
            </a:r>
            <a:r>
              <a:rPr lang="fr-FR" sz="2800" dirty="0" smtClean="0"/>
              <a:t>:</a:t>
            </a:r>
          </a:p>
          <a:p>
            <a:pPr algn="ctr"/>
            <a:r>
              <a:rPr lang="fr-FR" sz="2800" dirty="0" smtClean="0"/>
              <a:t>a dual </a:t>
            </a:r>
            <a:r>
              <a:rPr lang="fr-FR" sz="2800" dirty="0" err="1" smtClean="0"/>
              <a:t>certificate</a:t>
            </a:r>
            <a:r>
              <a:rPr lang="fr-FR" sz="2800" dirty="0" smtClean="0"/>
              <a:t> </a:t>
            </a:r>
            <a:r>
              <a:rPr lang="fr-FR" sz="2800" dirty="0" err="1" smtClean="0"/>
              <a:t>analysis</a:t>
            </a:r>
            <a:endParaRPr lang="fr-FR" sz="2800" dirty="0" smtClean="0"/>
          </a:p>
          <a:p>
            <a:pPr algn="ctr"/>
            <a:r>
              <a:rPr lang="fr-FR" sz="2000" dirty="0" smtClean="0"/>
              <a:t>Joint </a:t>
            </a:r>
            <a:r>
              <a:rPr lang="fr-FR" sz="2000" dirty="0" err="1" smtClean="0"/>
              <a:t>work</a:t>
            </a:r>
            <a:r>
              <a:rPr lang="fr-FR" sz="2000" dirty="0" smtClean="0"/>
              <a:t> </a:t>
            </a:r>
            <a:r>
              <a:rPr lang="fr-FR" sz="2000" dirty="0" err="1" smtClean="0"/>
              <a:t>with</a:t>
            </a:r>
            <a:r>
              <a:rPr lang="fr-FR" sz="2000" dirty="0" smtClean="0"/>
              <a:t> </a:t>
            </a:r>
            <a:r>
              <a:rPr lang="fr-FR" sz="2000" b="1" dirty="0" smtClean="0"/>
              <a:t>C. Poon, G. </a:t>
            </a:r>
            <a:r>
              <a:rPr lang="fr-FR" sz="2000" b="1" dirty="0" err="1" smtClean="0"/>
              <a:t>Peyré</a:t>
            </a:r>
            <a:endParaRPr lang="fr-FR" sz="2000" b="1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94800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5410879"/>
            <a:ext cx="3209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Conclusion, </a:t>
            </a:r>
            <a:r>
              <a:rPr lang="fr-FR" sz="2800" dirty="0" err="1" smtClean="0"/>
              <a:t>outlooks</a:t>
            </a:r>
            <a:endParaRPr lang="fr-FR" sz="28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907919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274320" y="1066800"/>
            <a:ext cx="8724900" cy="1772881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à coins arrondis 25"/>
          <p:cNvSpPr/>
          <p:nvPr/>
        </p:nvSpPr>
        <p:spPr>
          <a:xfrm>
            <a:off x="1214813" y="1911124"/>
            <a:ext cx="3415215" cy="467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74320" y="3005792"/>
            <a:ext cx="8724900" cy="3006387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Total Variation </a:t>
            </a:r>
            <a:r>
              <a:rPr lang="fr-FR" dirty="0" err="1" smtClean="0"/>
              <a:t>regularization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74320" y="1066800"/>
            <a:ext cx="24076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Previously</a:t>
            </a:r>
            <a:r>
              <a:rPr lang="fr-FR" b="1" dirty="0" smtClean="0"/>
              <a:t>: RIP </a:t>
            </a:r>
            <a:r>
              <a:rPr lang="fr-FR" b="1" dirty="0" err="1" smtClean="0"/>
              <a:t>analysis</a:t>
            </a:r>
            <a:endParaRPr lang="fr-FR" b="1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083" y="1985726"/>
            <a:ext cx="3032788" cy="314657"/>
          </a:xfrm>
          <a:prstGeom prst="rect">
            <a:avLst/>
          </a:prstGeom>
        </p:spPr>
      </p:pic>
      <p:sp>
        <p:nvSpPr>
          <p:cNvPr id="9" name="ZoneTexte 8"/>
          <p:cNvSpPr txBox="1"/>
          <p:nvPr/>
        </p:nvSpPr>
        <p:spPr>
          <a:xfrm>
            <a:off x="5647222" y="1279537"/>
            <a:ext cx="233480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Must know</a:t>
            </a:r>
          </a:p>
          <a:p>
            <a:r>
              <a:rPr lang="fr-FR" dirty="0" smtClean="0"/>
              <a:t> 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>
                <a:solidFill>
                  <a:srgbClr val="C00000"/>
                </a:solidFill>
              </a:rPr>
              <a:t>Non-</a:t>
            </a:r>
            <a:r>
              <a:rPr lang="fr-FR" b="1" dirty="0" err="1" smtClean="0">
                <a:solidFill>
                  <a:srgbClr val="C00000"/>
                </a:solidFill>
              </a:rPr>
              <a:t>convex</a:t>
            </a:r>
            <a:r>
              <a:rPr lang="fr-FR" b="1" dirty="0" smtClean="0">
                <a:solidFill>
                  <a:srgbClr val="C00000"/>
                </a:solidFill>
              </a:rPr>
              <a:t> !</a:t>
            </a:r>
            <a:endParaRPr lang="fr-FR" b="1" dirty="0">
              <a:solidFill>
                <a:srgbClr val="C00000"/>
              </a:solidFill>
            </a:endParaRPr>
          </a:p>
        </p:txBody>
      </p:sp>
      <p:sp>
        <p:nvSpPr>
          <p:cNvPr id="10" name="ZoneTexte 9"/>
          <p:cNvSpPr txBox="1"/>
          <p:nvPr/>
        </p:nvSpPr>
        <p:spPr>
          <a:xfrm>
            <a:off x="558254" y="1516289"/>
            <a:ext cx="290816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Minimization</a:t>
            </a:r>
            <a:r>
              <a:rPr lang="fr-FR" sz="1600" i="1" dirty="0" smtClean="0"/>
              <a:t>: moment </a:t>
            </a:r>
            <a:r>
              <a:rPr lang="fr-FR" sz="1600" i="1" dirty="0" err="1" smtClean="0"/>
              <a:t>matching</a:t>
            </a:r>
            <a:endParaRPr lang="fr-FR" sz="1600" i="1" dirty="0"/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5028" y="3542542"/>
            <a:ext cx="3541868" cy="374968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89697" y="3005793"/>
            <a:ext cx="39900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Convex</a:t>
            </a:r>
            <a:r>
              <a:rPr lang="fr-FR" b="1" dirty="0" smtClean="0"/>
              <a:t> relaxation (« </a:t>
            </a:r>
            <a:r>
              <a:rPr lang="fr-FR" b="1" i="1" dirty="0" smtClean="0"/>
              <a:t>super </a:t>
            </a:r>
            <a:r>
              <a:rPr lang="fr-FR" b="1" i="1" dirty="0" err="1" smtClean="0"/>
              <a:t>resolution</a:t>
            </a:r>
            <a:r>
              <a:rPr lang="fr-FR" b="1" dirty="0" smtClean="0"/>
              <a:t> »)</a:t>
            </a:r>
            <a:endParaRPr lang="fr-FR" b="1" dirty="0"/>
          </a:p>
        </p:txBody>
      </p:sp>
      <p:sp>
        <p:nvSpPr>
          <p:cNvPr id="15" name="ZoneTexte 14"/>
          <p:cNvSpPr txBox="1"/>
          <p:nvPr/>
        </p:nvSpPr>
        <p:spPr>
          <a:xfrm>
            <a:off x="558254" y="4124155"/>
            <a:ext cx="3657675" cy="1754326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    : Radon </a:t>
            </a:r>
            <a:r>
              <a:rPr lang="fr-FR" dirty="0" err="1" smtClean="0"/>
              <a:t>measure</a:t>
            </a:r>
            <a:endParaRPr lang="fr-FR" dirty="0" smtClean="0"/>
          </a:p>
          <a:p>
            <a:r>
              <a:rPr lang="fr-FR" dirty="0"/>
              <a:t> </a:t>
            </a:r>
            <a:r>
              <a:rPr lang="fr-FR" dirty="0" smtClean="0"/>
              <a:t>     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               : Total variation (« L1 </a:t>
            </a:r>
            <a:r>
              <a:rPr lang="fr-FR" dirty="0" err="1" smtClean="0"/>
              <a:t>norm</a:t>
            </a:r>
            <a:r>
              <a:rPr lang="fr-FR" dirty="0" smtClean="0"/>
              <a:t> ») </a:t>
            </a:r>
            <a:endParaRPr lang="fr-FR" dirty="0"/>
          </a:p>
        </p:txBody>
      </p:sp>
      <p:sp>
        <p:nvSpPr>
          <p:cNvPr id="16" name="ZoneTexte 15"/>
          <p:cNvSpPr txBox="1"/>
          <p:nvPr/>
        </p:nvSpPr>
        <p:spPr>
          <a:xfrm>
            <a:off x="4431757" y="3242654"/>
            <a:ext cx="4446750" cy="261610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err="1" smtClean="0"/>
              <a:t>Convex</a:t>
            </a:r>
            <a:r>
              <a:rPr lang="fr-FR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can</a:t>
            </a:r>
            <a:r>
              <a:rPr lang="fr-FR" sz="1600" dirty="0" smtClean="0"/>
              <a:t> </a:t>
            </a:r>
            <a:r>
              <a:rPr lang="fr-FR" sz="1600" dirty="0" err="1" smtClean="0"/>
              <a:t>be</a:t>
            </a:r>
            <a:r>
              <a:rPr lang="fr-FR" sz="1600" dirty="0" smtClean="0"/>
              <a:t> « </a:t>
            </a:r>
            <a:r>
              <a:rPr lang="fr-FR" sz="1600" dirty="0" err="1" smtClean="0"/>
              <a:t>handled</a:t>
            </a:r>
            <a:r>
              <a:rPr lang="fr-FR" sz="1600" dirty="0" smtClean="0"/>
              <a:t> » by </a:t>
            </a:r>
            <a:r>
              <a:rPr lang="fr-FR" sz="1600" dirty="0" err="1" smtClean="0"/>
              <a:t>eg</a:t>
            </a:r>
            <a:r>
              <a:rPr lang="fr-FR" sz="1600" dirty="0" smtClean="0"/>
              <a:t> Frank-Wolfe </a:t>
            </a:r>
            <a:r>
              <a:rPr lang="fr-FR" sz="1600" dirty="0" err="1" smtClean="0"/>
              <a:t>algorithm</a:t>
            </a:r>
            <a:r>
              <a:rPr lang="fr-FR" sz="1600" dirty="0" smtClean="0"/>
              <a:t> </a:t>
            </a:r>
            <a:r>
              <a:rPr lang="fr-FR" sz="1400" i="1" dirty="0" smtClean="0"/>
              <a:t>[Boyd 2015]</a:t>
            </a:r>
            <a:r>
              <a:rPr lang="fr-FR" sz="1600" dirty="0" smtClean="0"/>
              <a:t>, or in </a:t>
            </a:r>
            <a:r>
              <a:rPr lang="fr-FR" sz="1600" dirty="0" err="1" smtClean="0"/>
              <a:t>some</a:t>
            </a:r>
            <a:r>
              <a:rPr lang="fr-FR" sz="1600" dirty="0" smtClean="0"/>
              <a:t> cases as a SDP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/>
          </a:p>
          <a:p>
            <a:r>
              <a:rPr lang="fr-FR" b="1" dirty="0" smtClean="0">
                <a:solidFill>
                  <a:srgbClr val="C00000"/>
                </a:solidFill>
              </a:rPr>
              <a:t>Questions</a:t>
            </a:r>
            <a:r>
              <a:rPr lang="fr-FR" sz="1600" b="1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smtClean="0"/>
              <a:t>Is the </a:t>
            </a:r>
            <a:r>
              <a:rPr lang="fr-FR" sz="1600" dirty="0" err="1" smtClean="0"/>
              <a:t>measure</a:t>
            </a:r>
            <a:r>
              <a:rPr lang="fr-FR" sz="1600" dirty="0" smtClean="0"/>
              <a:t>        </a:t>
            </a:r>
            <a:r>
              <a:rPr lang="fr-FR" sz="1600" dirty="0" err="1" smtClean="0"/>
              <a:t>sparse</a:t>
            </a:r>
            <a:r>
              <a:rPr lang="fr-FR" sz="1600" dirty="0" smtClean="0"/>
              <a:t>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Does</a:t>
            </a:r>
            <a:r>
              <a:rPr lang="fr-FR" sz="1600" dirty="0" smtClean="0"/>
              <a:t> </a:t>
            </a:r>
            <a:r>
              <a:rPr lang="fr-FR" sz="1600" dirty="0" err="1" smtClean="0"/>
              <a:t>it</a:t>
            </a:r>
            <a:r>
              <a:rPr lang="fr-FR" sz="1600" dirty="0" smtClean="0"/>
              <a:t> have the right </a:t>
            </a:r>
            <a:r>
              <a:rPr lang="fr-FR" sz="1600" dirty="0" err="1" smtClean="0"/>
              <a:t>number</a:t>
            </a:r>
            <a:r>
              <a:rPr lang="fr-FR" sz="1600" dirty="0" smtClean="0"/>
              <a:t> of components ?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6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Does</a:t>
            </a:r>
            <a:r>
              <a:rPr lang="fr-FR" sz="1600" dirty="0" smtClean="0"/>
              <a:t> </a:t>
            </a:r>
            <a:r>
              <a:rPr lang="fr-FR" sz="1600" dirty="0" err="1" smtClean="0"/>
              <a:t>it</a:t>
            </a:r>
            <a:r>
              <a:rPr lang="fr-FR" sz="1600" dirty="0" smtClean="0"/>
              <a:t> </a:t>
            </a:r>
            <a:r>
              <a:rPr lang="fr-FR" sz="1600" dirty="0" err="1" smtClean="0"/>
              <a:t>recover</a:t>
            </a:r>
            <a:r>
              <a:rPr lang="fr-FR" sz="1600" dirty="0" smtClean="0"/>
              <a:t> the </a:t>
            </a:r>
            <a:r>
              <a:rPr lang="fr-FR" sz="1600" dirty="0" err="1" smtClean="0"/>
              <a:t>true</a:t>
            </a:r>
            <a:r>
              <a:rPr lang="fr-FR" sz="1600" dirty="0" smtClean="0"/>
              <a:t>                ?</a:t>
            </a:r>
            <a:endParaRPr lang="fr-FR" sz="1600" dirty="0"/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1" y="4228991"/>
            <a:ext cx="162417" cy="194544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3099" y="4693489"/>
            <a:ext cx="2249893" cy="308624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42961" y="5260857"/>
            <a:ext cx="693333" cy="25447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6263" y="4649325"/>
            <a:ext cx="147652" cy="176858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5655" y="4534145"/>
            <a:ext cx="1324190" cy="2971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62618" y="5540272"/>
            <a:ext cx="553957" cy="227546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608" y="1647079"/>
            <a:ext cx="114652" cy="176503"/>
          </a:xfrm>
          <a:prstGeom prst="rect">
            <a:avLst/>
          </a:prstGeom>
        </p:spPr>
      </p:pic>
      <p:sp>
        <p:nvSpPr>
          <p:cNvPr id="27" name="Rectangle à coins arrondis 26"/>
          <p:cNvSpPr/>
          <p:nvPr/>
        </p:nvSpPr>
        <p:spPr>
          <a:xfrm>
            <a:off x="387493" y="3490289"/>
            <a:ext cx="3756737" cy="467755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ZoneTexte 2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17/24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9" name="Espace réservé de la date 2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484" y="2504440"/>
            <a:ext cx="2151619" cy="25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7772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9" grpId="0"/>
      <p:bldP spid="14" grpId="0"/>
      <p:bldP spid="15" grpId="0" animBg="1"/>
      <p:bldP spid="16" grpId="0" animBg="1"/>
      <p:bldP spid="2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291170" y="3395408"/>
            <a:ext cx="8563270" cy="2715832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1" name="Rectangle 20"/>
          <p:cNvSpPr/>
          <p:nvPr/>
        </p:nvSpPr>
        <p:spPr>
          <a:xfrm>
            <a:off x="940203" y="5213021"/>
            <a:ext cx="2420591" cy="724928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902691" y="4383883"/>
            <a:ext cx="3245359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Such</a:t>
            </a:r>
            <a:r>
              <a:rPr lang="fr-FR" dirty="0" smtClean="0"/>
              <a:t> </a:t>
            </a:r>
            <a:r>
              <a:rPr lang="fr-FR" dirty="0" err="1" smtClean="0"/>
              <a:t>that</a:t>
            </a:r>
            <a:r>
              <a:rPr lang="fr-FR" dirty="0" smtClean="0"/>
              <a:t>, if                                 :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                    </a:t>
            </a:r>
            <a:r>
              <a:rPr lang="fr-FR" dirty="0" err="1" smtClean="0"/>
              <a:t>otherwise</a:t>
            </a: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 </a:t>
            </a:r>
            <a:endParaRPr lang="fr-FR" dirty="0"/>
          </a:p>
        </p:txBody>
      </p:sp>
      <p:sp>
        <p:nvSpPr>
          <p:cNvPr id="15" name="Rectangle 14"/>
          <p:cNvSpPr/>
          <p:nvPr/>
        </p:nvSpPr>
        <p:spPr>
          <a:xfrm>
            <a:off x="291170" y="1905251"/>
            <a:ext cx="8563270" cy="1213850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291170" y="975958"/>
            <a:ext cx="8563270" cy="644754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A bit of </a:t>
            </a:r>
            <a:r>
              <a:rPr lang="fr-FR" dirty="0" err="1" smtClean="0"/>
              <a:t>convex</a:t>
            </a:r>
            <a:r>
              <a:rPr lang="fr-FR" dirty="0" smtClean="0"/>
              <a:t> </a:t>
            </a:r>
            <a:r>
              <a:rPr lang="fr-FR" dirty="0" err="1" smtClean="0"/>
              <a:t>analysis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91170" y="1098280"/>
            <a:ext cx="478926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smtClean="0"/>
              <a:t>Intuition</a:t>
            </a:r>
            <a:r>
              <a:rPr lang="fr-FR" sz="2000" dirty="0" smtClean="0"/>
              <a:t>: first </a:t>
            </a:r>
            <a:r>
              <a:rPr lang="fr-FR" sz="2000" dirty="0" err="1" smtClean="0"/>
              <a:t>order</a:t>
            </a:r>
            <a:r>
              <a:rPr lang="fr-FR" sz="2000" dirty="0" smtClean="0"/>
              <a:t> conditions:        solution</a:t>
            </a:r>
            <a:endParaRPr lang="fr-FR" sz="2000" dirty="0"/>
          </a:p>
        </p:txBody>
      </p:sp>
      <p:pic>
        <p:nvPicPr>
          <p:cNvPr id="16" name="Image 1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6404" y="1145192"/>
            <a:ext cx="2781104" cy="307779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56596" y="1250361"/>
            <a:ext cx="261485" cy="18270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8797" y="2568137"/>
            <a:ext cx="2984739" cy="308493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291170" y="1905251"/>
            <a:ext cx="627620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Def</a:t>
            </a:r>
            <a:r>
              <a:rPr lang="fr-FR" sz="2000" b="1" dirty="0" smtClean="0"/>
              <a:t>. : Dual </a:t>
            </a:r>
            <a:r>
              <a:rPr lang="fr-FR" sz="2000" b="1" dirty="0" err="1" smtClean="0"/>
              <a:t>certificate</a:t>
            </a:r>
            <a:r>
              <a:rPr lang="fr-FR" sz="2000" b="1" dirty="0" smtClean="0"/>
              <a:t> </a:t>
            </a:r>
            <a:r>
              <a:rPr lang="fr-FR" sz="1600" dirty="0" smtClean="0"/>
              <a:t>( = Lagrange multiplier in the </a:t>
            </a:r>
            <a:r>
              <a:rPr lang="fr-FR" sz="1600" dirty="0" err="1" smtClean="0"/>
              <a:t>noiseless</a:t>
            </a:r>
            <a:r>
              <a:rPr lang="fr-FR" sz="1600" dirty="0" smtClean="0"/>
              <a:t> case…)</a:t>
            </a:r>
            <a:endParaRPr lang="fr-FR" sz="2000" dirty="0"/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398" y="3931056"/>
            <a:ext cx="2048472" cy="30791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1" y="4935367"/>
            <a:ext cx="972190" cy="251429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712" y="5269546"/>
            <a:ext cx="1013333" cy="252952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291170" y="3408597"/>
            <a:ext cx="294208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What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is</a:t>
            </a:r>
            <a:r>
              <a:rPr lang="fr-FR" sz="2000" b="1" dirty="0" smtClean="0"/>
              <a:t> a dual </a:t>
            </a:r>
            <a:r>
              <a:rPr lang="fr-FR" sz="2000" b="1" dirty="0" err="1" smtClean="0"/>
              <a:t>certificate</a:t>
            </a:r>
            <a:r>
              <a:rPr lang="fr-FR" sz="2000" b="1" dirty="0" smtClean="0"/>
              <a:t>?</a:t>
            </a:r>
            <a:endParaRPr lang="fr-FR" dirty="0"/>
          </a:p>
        </p:txBody>
      </p:sp>
      <p:pic>
        <p:nvPicPr>
          <p:cNvPr id="20" name="Imag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6621" y="5617296"/>
            <a:ext cx="1172571" cy="245486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426360" y="5707984"/>
            <a:ext cx="2871042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Ensures</a:t>
            </a:r>
            <a:r>
              <a:rPr lang="fr-FR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fr-FR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uniqueness</a:t>
            </a:r>
            <a:r>
              <a:rPr lang="fr-FR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and </a:t>
            </a:r>
            <a:r>
              <a:rPr lang="fr-FR" sz="1400" i="1" dirty="0" err="1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robustness</a:t>
            </a:r>
            <a:r>
              <a:rPr lang="fr-FR" sz="1400" i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…</a:t>
            </a:r>
            <a:endParaRPr lang="fr-FR" sz="1400" i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pic>
        <p:nvPicPr>
          <p:cNvPr id="28" name="Image 2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17989" y="3555018"/>
            <a:ext cx="2468540" cy="198651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63567" y="1217624"/>
            <a:ext cx="348037" cy="207483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18/24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25" name="Image 2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2668" y="4449070"/>
            <a:ext cx="1552762" cy="269714"/>
          </a:xfrm>
          <a:prstGeom prst="rect">
            <a:avLst/>
          </a:prstGeom>
        </p:spPr>
      </p:pic>
      <p:sp>
        <p:nvSpPr>
          <p:cNvPr id="26" name="Espace réservé de la date 2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6356430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21" grpId="0" animBg="1"/>
      <p:bldP spid="19" grpId="0"/>
      <p:bldP spid="15" grpId="0" animBg="1"/>
      <p:bldP spid="10" grpId="0"/>
      <p:bldP spid="18" grpId="0"/>
      <p:bldP spid="22" grpId="0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Strategy</a:t>
            </a:r>
            <a:r>
              <a:rPr lang="fr-FR" dirty="0" smtClean="0"/>
              <a:t>: </a:t>
            </a:r>
            <a:r>
              <a:rPr lang="fr-FR" dirty="0" err="1" smtClean="0"/>
              <a:t>going</a:t>
            </a:r>
            <a:r>
              <a:rPr lang="fr-FR" dirty="0" smtClean="0"/>
              <a:t> back to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6" name="Rectangle 5"/>
          <p:cNvSpPr/>
          <p:nvPr/>
        </p:nvSpPr>
        <p:spPr>
          <a:xfrm>
            <a:off x="251460" y="902140"/>
            <a:ext cx="8534400" cy="24811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ZoneTexte 6"/>
          <p:cNvSpPr txBox="1"/>
          <p:nvPr/>
        </p:nvSpPr>
        <p:spPr>
          <a:xfrm>
            <a:off x="251460" y="902140"/>
            <a:ext cx="318747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Step</a:t>
            </a:r>
            <a:r>
              <a:rPr lang="fr-FR" sz="2400" b="1" dirty="0" smtClean="0"/>
              <a:t> 1: </a:t>
            </a:r>
            <a:r>
              <a:rPr lang="fr-FR" sz="2400" b="1" dirty="0" err="1" smtClean="0"/>
              <a:t>study</a:t>
            </a:r>
            <a:r>
              <a:rPr lang="fr-FR" sz="2400" b="1" dirty="0" smtClean="0"/>
              <a:t> full </a:t>
            </a:r>
            <a:r>
              <a:rPr lang="fr-FR" sz="2400" b="1" dirty="0" err="1" smtClean="0"/>
              <a:t>kernel</a:t>
            </a:r>
            <a:endParaRPr lang="fr-FR" sz="2400" b="1" dirty="0"/>
          </a:p>
        </p:txBody>
      </p:sp>
      <p:sp>
        <p:nvSpPr>
          <p:cNvPr id="8" name="Rectangle 7"/>
          <p:cNvSpPr/>
          <p:nvPr/>
        </p:nvSpPr>
        <p:spPr>
          <a:xfrm>
            <a:off x="251460" y="3490825"/>
            <a:ext cx="8534400" cy="2884705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251460" y="3498062"/>
            <a:ext cx="42369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err="1" smtClean="0"/>
              <a:t>Step</a:t>
            </a:r>
            <a:r>
              <a:rPr lang="fr-FR" sz="2400" b="1" dirty="0" smtClean="0"/>
              <a:t> 2: </a:t>
            </a:r>
            <a:r>
              <a:rPr lang="fr-FR" sz="2400" b="1" dirty="0" err="1" smtClean="0"/>
              <a:t>bounding</a:t>
            </a:r>
            <a:r>
              <a:rPr lang="fr-FR" sz="2400" b="1" dirty="0" smtClean="0"/>
              <a:t> the </a:t>
            </a:r>
            <a:r>
              <a:rPr lang="fr-FR" sz="2400" b="1" dirty="0" err="1" smtClean="0"/>
              <a:t>deviations</a:t>
            </a:r>
            <a:endParaRPr lang="fr-FR" sz="2400" b="1" dirty="0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69" y="1627888"/>
            <a:ext cx="3387581" cy="278247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25557" y="1627909"/>
            <a:ext cx="1299331" cy="279886"/>
          </a:xfrm>
          <a:prstGeom prst="rect">
            <a:avLst/>
          </a:prstGeom>
        </p:spPr>
      </p:pic>
      <p:sp>
        <p:nvSpPr>
          <p:cNvPr id="17" name="ZoneTexte 16"/>
          <p:cNvSpPr txBox="1"/>
          <p:nvPr/>
        </p:nvSpPr>
        <p:spPr>
          <a:xfrm>
            <a:off x="1157843" y="2170218"/>
            <a:ext cx="3056414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Assumptions</a:t>
            </a:r>
            <a:r>
              <a:rPr lang="fr-FR" sz="2000" dirty="0" smtClean="0"/>
              <a:t>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err="1" smtClean="0"/>
              <a:t>Kernel</a:t>
            </a:r>
            <a:r>
              <a:rPr lang="fr-FR" sz="2000" dirty="0" smtClean="0"/>
              <a:t> « </a:t>
            </a:r>
            <a:r>
              <a:rPr lang="fr-FR" sz="2000" dirty="0" err="1" smtClean="0"/>
              <a:t>well-behaved</a:t>
            </a:r>
            <a:r>
              <a:rPr lang="fr-FR" sz="2000" dirty="0" smtClean="0"/>
              <a:t> »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/>
              <a:t> </a:t>
            </a:r>
            <a:r>
              <a:rPr lang="fr-FR" sz="2000" dirty="0" smtClean="0"/>
              <a:t>     </a:t>
            </a:r>
            <a:r>
              <a:rPr lang="fr-FR" sz="2000" dirty="0" err="1" smtClean="0"/>
              <a:t>sufficiently</a:t>
            </a:r>
            <a:r>
              <a:rPr lang="fr-FR" sz="2000" dirty="0" smtClean="0"/>
              <a:t> </a:t>
            </a:r>
            <a:r>
              <a:rPr lang="fr-FR" sz="2000" dirty="0" err="1" smtClean="0"/>
              <a:t>separated</a:t>
            </a:r>
            <a:endParaRPr lang="fr-FR" sz="20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518660" y="3540798"/>
            <a:ext cx="3897670" cy="58477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Pointwise</a:t>
            </a:r>
            <a:r>
              <a:rPr lang="fr-FR" sz="1600" dirty="0" smtClean="0"/>
              <a:t> </a:t>
            </a:r>
            <a:r>
              <a:rPr lang="fr-FR" sz="1600" dirty="0" err="1" smtClean="0"/>
              <a:t>deviation</a:t>
            </a:r>
            <a:r>
              <a:rPr lang="fr-FR" sz="1600" dirty="0" smtClean="0"/>
              <a:t> (concentration </a:t>
            </a:r>
            <a:r>
              <a:rPr lang="fr-FR" sz="1600" dirty="0" err="1" smtClean="0"/>
              <a:t>ineq</a:t>
            </a:r>
            <a:r>
              <a:rPr lang="fr-FR" sz="1600" dirty="0" smtClean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600" dirty="0" err="1" smtClean="0"/>
              <a:t>Covering</a:t>
            </a:r>
            <a:r>
              <a:rPr lang="fr-FR" sz="1600" dirty="0" smtClean="0"/>
              <a:t> </a:t>
            </a:r>
            <a:r>
              <a:rPr lang="fr-FR" sz="1600" dirty="0" err="1" smtClean="0"/>
              <a:t>numbers</a:t>
            </a:r>
            <a:endParaRPr lang="fr-FR" sz="16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9023" y="1101118"/>
            <a:ext cx="2456368" cy="1986517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845" y="4237101"/>
            <a:ext cx="2244127" cy="1805925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03561" y="4237101"/>
            <a:ext cx="2241380" cy="1805925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2908" y="4237101"/>
            <a:ext cx="2244127" cy="1805925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6383125" y="60061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m=50</a:t>
            </a:r>
            <a:endParaRPr lang="fr-FR" i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1204580" y="6006516"/>
            <a:ext cx="71846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/>
              <a:t>m</a:t>
            </a:r>
            <a:r>
              <a:rPr lang="fr-FR" i="1" dirty="0" smtClean="0"/>
              <a:t>=10</a:t>
            </a:r>
            <a:endParaRPr lang="fr-FR" i="1" dirty="0"/>
          </a:p>
        </p:txBody>
      </p:sp>
      <p:sp>
        <p:nvSpPr>
          <p:cNvPr id="27" name="ZoneTexte 26"/>
          <p:cNvSpPr txBox="1"/>
          <p:nvPr/>
        </p:nvSpPr>
        <p:spPr>
          <a:xfrm>
            <a:off x="3913756" y="6006198"/>
            <a:ext cx="71686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m=20</a:t>
            </a:r>
            <a:endParaRPr lang="fr-FR" i="1" dirty="0"/>
          </a:p>
        </p:txBody>
      </p:sp>
      <p:pic>
        <p:nvPicPr>
          <p:cNvPr id="30" name="Image 29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81708" y="3168649"/>
            <a:ext cx="796536" cy="119874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5737" y="2860500"/>
            <a:ext cx="208350" cy="261821"/>
          </a:xfrm>
          <a:prstGeom prst="rect">
            <a:avLst/>
          </a:prstGeom>
        </p:spPr>
      </p:pic>
      <p:sp>
        <p:nvSpPr>
          <p:cNvPr id="28" name="ZoneTexte 2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19/24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11" name="Espace réservé de la date 10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623583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/>
      <p:bldP spid="17" grpId="0"/>
      <p:bldP spid="18" grpId="0" animBg="1"/>
      <p:bldP spid="25" grpId="0"/>
      <p:bldP spid="26" grpId="0"/>
      <p:bldP spid="2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Results</a:t>
            </a:r>
            <a:r>
              <a:rPr lang="fr-FR" dirty="0" smtClean="0"/>
              <a:t> for </a:t>
            </a:r>
            <a:r>
              <a:rPr lang="fr-FR" dirty="0" err="1" smtClean="0"/>
              <a:t>separated</a:t>
            </a:r>
            <a:r>
              <a:rPr lang="fr-FR" dirty="0" smtClean="0"/>
              <a:t> GMM</a:t>
            </a:r>
            <a:endParaRPr lang="fr-FR" dirty="0"/>
          </a:p>
        </p:txBody>
      </p:sp>
      <p:sp>
        <p:nvSpPr>
          <p:cNvPr id="3" name="Rectangle 2"/>
          <p:cNvSpPr/>
          <p:nvPr/>
        </p:nvSpPr>
        <p:spPr>
          <a:xfrm>
            <a:off x="324196" y="1170709"/>
            <a:ext cx="8578735" cy="2593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" name="ZoneTexte 5"/>
          <p:cNvSpPr txBox="1"/>
          <p:nvPr/>
        </p:nvSpPr>
        <p:spPr>
          <a:xfrm>
            <a:off x="324196" y="1170709"/>
            <a:ext cx="343318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1: </a:t>
            </a:r>
            <a:r>
              <a:rPr lang="fr-FR" sz="2400" b="1" dirty="0" err="1" smtClean="0"/>
              <a:t>Ideal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scaling</a:t>
            </a:r>
            <a:r>
              <a:rPr lang="fr-FR" sz="2400" b="1" dirty="0" smtClean="0"/>
              <a:t> in </a:t>
            </a:r>
            <a:r>
              <a:rPr lang="fr-FR" sz="2400" b="1" dirty="0" err="1" smtClean="0"/>
              <a:t>sparsity</a:t>
            </a:r>
            <a:endParaRPr lang="fr-FR" sz="2400" b="1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29" y="2035352"/>
            <a:ext cx="3566640" cy="333594"/>
          </a:xfrm>
          <a:prstGeom prst="rect">
            <a:avLst/>
          </a:prstGeom>
        </p:spPr>
      </p:pic>
      <p:cxnSp>
        <p:nvCxnSpPr>
          <p:cNvPr id="12" name="Connecteur droit avec flèche 11"/>
          <p:cNvCxnSpPr/>
          <p:nvPr/>
        </p:nvCxnSpPr>
        <p:spPr>
          <a:xfrm flipV="1">
            <a:off x="1684844" y="2391166"/>
            <a:ext cx="0" cy="21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3" name="ZoneTexte 12"/>
          <p:cNvSpPr txBox="1"/>
          <p:nvPr/>
        </p:nvSpPr>
        <p:spPr>
          <a:xfrm>
            <a:off x="1123632" y="2558653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In </a:t>
            </a:r>
            <a:r>
              <a:rPr lang="fr-FR" sz="1400" i="1" dirty="0" err="1" smtClean="0"/>
              <a:t>progress</a:t>
            </a:r>
            <a:r>
              <a:rPr lang="fr-FR" sz="1400" i="1" dirty="0" smtClean="0"/>
              <a:t>…</a:t>
            </a:r>
            <a:endParaRPr lang="fr-FR" sz="14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077644" y="1497998"/>
            <a:ext cx="4683971" cy="1938992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      </a:t>
            </a:r>
            <a:r>
              <a:rPr lang="fr-FR" sz="2000" b="1" i="1" dirty="0" smtClean="0"/>
              <a:t>not </a:t>
            </a:r>
            <a:r>
              <a:rPr lang="fr-FR" sz="2000" b="1" i="1" dirty="0" err="1" smtClean="0"/>
              <a:t>necessarily</a:t>
            </a:r>
            <a:r>
              <a:rPr lang="fr-FR" sz="2000" b="1" i="1" dirty="0" smtClean="0"/>
              <a:t> </a:t>
            </a:r>
            <a:r>
              <a:rPr lang="fr-FR" sz="2000" b="1" i="1" dirty="0" err="1" smtClean="0"/>
              <a:t>sparse</a:t>
            </a:r>
            <a:r>
              <a:rPr lang="fr-FR" sz="2000" dirty="0" smtClean="0"/>
              <a:t>, but: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Mass of        </a:t>
            </a:r>
            <a:r>
              <a:rPr lang="fr-FR" sz="2000" dirty="0" err="1" smtClean="0"/>
              <a:t>concentrated</a:t>
            </a:r>
            <a:r>
              <a:rPr lang="fr-FR" sz="2000" dirty="0" smtClean="0"/>
              <a:t> </a:t>
            </a:r>
            <a:r>
              <a:rPr lang="fr-FR" sz="2000" dirty="0" err="1" smtClean="0"/>
              <a:t>around</a:t>
            </a:r>
            <a:r>
              <a:rPr lang="fr-FR" sz="2000" dirty="0" smtClean="0"/>
              <a:t> </a:t>
            </a:r>
            <a:r>
              <a:rPr lang="fr-FR" sz="2000" dirty="0" err="1" smtClean="0"/>
              <a:t>true</a:t>
            </a:r>
            <a:endParaRPr lang="fr-FR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i="1" dirty="0" smtClean="0"/>
              <a:t>Proof</a:t>
            </a:r>
            <a:r>
              <a:rPr lang="fr-FR" sz="2000" dirty="0" smtClean="0"/>
              <a:t>: </a:t>
            </a:r>
            <a:r>
              <a:rPr lang="fr-FR" sz="2000" dirty="0" err="1" smtClean="0"/>
              <a:t>infinite-dimensional</a:t>
            </a:r>
            <a:r>
              <a:rPr lang="fr-FR" sz="2000" dirty="0" smtClean="0"/>
              <a:t> </a:t>
            </a:r>
            <a:r>
              <a:rPr lang="fr-FR" sz="2000" dirty="0" err="1" smtClean="0"/>
              <a:t>golfing</a:t>
            </a:r>
            <a:r>
              <a:rPr lang="fr-FR" sz="2000" dirty="0" smtClean="0"/>
              <a:t> </a:t>
            </a:r>
            <a:r>
              <a:rPr lang="fr-FR" sz="2000" dirty="0" err="1" smtClean="0"/>
              <a:t>scheme</a:t>
            </a:r>
            <a:r>
              <a:rPr lang="fr-FR" sz="2000" dirty="0" smtClean="0"/>
              <a:t> </a:t>
            </a:r>
            <a:r>
              <a:rPr lang="fr-FR" dirty="0" smtClean="0"/>
              <a:t>(new)</a:t>
            </a:r>
            <a:endParaRPr lang="fr-FR" dirty="0"/>
          </a:p>
        </p:txBody>
      </p:sp>
      <p:pic>
        <p:nvPicPr>
          <p:cNvPr id="15" name="Image 14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5497" y="1549247"/>
            <a:ext cx="184566" cy="298144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5041" y="2170887"/>
            <a:ext cx="184566" cy="29814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9253" y="2205673"/>
            <a:ext cx="208350" cy="261821"/>
          </a:xfrm>
          <a:prstGeom prst="rect">
            <a:avLst/>
          </a:prstGeom>
        </p:spPr>
      </p:pic>
      <p:sp>
        <p:nvSpPr>
          <p:cNvPr id="18" name="Rectangle 17"/>
          <p:cNvSpPr/>
          <p:nvPr/>
        </p:nvSpPr>
        <p:spPr>
          <a:xfrm>
            <a:off x="324196" y="3839968"/>
            <a:ext cx="8578735" cy="259357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ZoneTexte 18"/>
          <p:cNvSpPr txBox="1"/>
          <p:nvPr/>
        </p:nvSpPr>
        <p:spPr>
          <a:xfrm>
            <a:off x="324196" y="3839968"/>
            <a:ext cx="366113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b="1" dirty="0" smtClean="0"/>
              <a:t>2: </a:t>
            </a:r>
            <a:r>
              <a:rPr lang="fr-FR" sz="2400" b="1" i="1" dirty="0" smtClean="0"/>
              <a:t>Minimal </a:t>
            </a:r>
            <a:r>
              <a:rPr lang="fr-FR" sz="2400" b="1" i="1" dirty="0" err="1" smtClean="0"/>
              <a:t>norm</a:t>
            </a:r>
            <a:r>
              <a:rPr lang="fr-FR" sz="2400" b="1" i="1" dirty="0" smtClean="0"/>
              <a:t> </a:t>
            </a:r>
            <a:r>
              <a:rPr lang="fr-FR" sz="2400" b="1" dirty="0" err="1" smtClean="0"/>
              <a:t>certificate</a:t>
            </a:r>
            <a:endParaRPr lang="fr-FR" sz="2400" b="1" dirty="0" smtClean="0"/>
          </a:p>
          <a:p>
            <a:pPr algn="ctr"/>
            <a:r>
              <a:rPr lang="fr-FR" sz="1600" i="1" dirty="0" smtClean="0"/>
              <a:t>[Duval, </a:t>
            </a:r>
            <a:r>
              <a:rPr lang="fr-FR" sz="1600" i="1" dirty="0" err="1" smtClean="0"/>
              <a:t>Peyré</a:t>
            </a:r>
            <a:r>
              <a:rPr lang="fr-FR" sz="1600" i="1" dirty="0" smtClean="0"/>
              <a:t> 2015]</a:t>
            </a:r>
            <a:endParaRPr lang="fr-FR" sz="2400" i="1" dirty="0"/>
          </a:p>
        </p:txBody>
      </p:sp>
      <p:pic>
        <p:nvPicPr>
          <p:cNvPr id="27" name="Image 2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9994" y="4670588"/>
            <a:ext cx="3702244" cy="334175"/>
          </a:xfrm>
          <a:prstGeom prst="rect">
            <a:avLst/>
          </a:prstGeom>
        </p:spPr>
      </p:pic>
      <p:cxnSp>
        <p:nvCxnSpPr>
          <p:cNvPr id="21" name="Connecteur droit avec flèche 20"/>
          <p:cNvCxnSpPr/>
          <p:nvPr/>
        </p:nvCxnSpPr>
        <p:spPr>
          <a:xfrm flipV="1">
            <a:off x="1767973" y="5052110"/>
            <a:ext cx="0" cy="218597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2" name="ZoneTexte 21"/>
          <p:cNvSpPr txBox="1"/>
          <p:nvPr/>
        </p:nvSpPr>
        <p:spPr>
          <a:xfrm>
            <a:off x="1206761" y="5219597"/>
            <a:ext cx="112242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In </a:t>
            </a:r>
            <a:r>
              <a:rPr lang="fr-FR" sz="1400" i="1" dirty="0" err="1" smtClean="0"/>
              <a:t>progress</a:t>
            </a:r>
            <a:r>
              <a:rPr lang="fr-FR" sz="1400" i="1" dirty="0" smtClean="0"/>
              <a:t>…</a:t>
            </a:r>
            <a:endParaRPr lang="fr-FR" sz="1400" i="1" dirty="0"/>
          </a:p>
        </p:txBody>
      </p:sp>
      <p:sp>
        <p:nvSpPr>
          <p:cNvPr id="23" name="ZoneTexte 22"/>
          <p:cNvSpPr txBox="1"/>
          <p:nvPr/>
        </p:nvSpPr>
        <p:spPr>
          <a:xfrm>
            <a:off x="4127520" y="4084836"/>
            <a:ext cx="4683971" cy="2215991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 </a:t>
            </a:r>
            <a:r>
              <a:rPr lang="fr-FR" sz="2000" dirty="0" err="1">
                <a:solidFill>
                  <a:schemeClr val="tx1"/>
                </a:solidFill>
              </a:rPr>
              <a:t>when</a:t>
            </a:r>
            <a:r>
              <a:rPr lang="fr-FR" sz="2000" dirty="0">
                <a:solidFill>
                  <a:schemeClr val="tx1"/>
                </a:solidFill>
              </a:rPr>
              <a:t> </a:t>
            </a:r>
            <a:r>
              <a:rPr lang="fr-FR" sz="2000" i="1" dirty="0">
                <a:solidFill>
                  <a:schemeClr val="tx1"/>
                </a:solidFill>
              </a:rPr>
              <a:t>n</a:t>
            </a:r>
            <a:r>
              <a:rPr lang="fr-FR" sz="2000" dirty="0">
                <a:solidFill>
                  <a:schemeClr val="tx1"/>
                </a:solidFill>
              </a:rPr>
              <a:t> high </a:t>
            </a:r>
            <a:r>
              <a:rPr lang="fr-FR" sz="2000" dirty="0" err="1" smtClean="0">
                <a:solidFill>
                  <a:schemeClr val="tx1"/>
                </a:solidFill>
              </a:rPr>
              <a:t>enough</a:t>
            </a:r>
            <a:r>
              <a:rPr lang="fr-FR" sz="2000" dirty="0" smtClean="0">
                <a:solidFill>
                  <a:schemeClr val="tx1"/>
                </a:solidFill>
              </a:rPr>
              <a:t>:</a:t>
            </a:r>
            <a:r>
              <a:rPr lang="fr-FR" sz="2000" dirty="0" smtClean="0"/>
              <a:t>      </a:t>
            </a:r>
            <a:r>
              <a:rPr lang="fr-FR" sz="2000" b="1" dirty="0" err="1" smtClean="0">
                <a:solidFill>
                  <a:schemeClr val="tx1"/>
                </a:solidFill>
              </a:rPr>
              <a:t>sparse</a:t>
            </a:r>
            <a:r>
              <a:rPr lang="fr-FR" sz="2000" b="1" dirty="0" smtClean="0">
                <a:solidFill>
                  <a:schemeClr val="tx1"/>
                </a:solidFill>
              </a:rPr>
              <a:t>, </a:t>
            </a:r>
            <a:r>
              <a:rPr lang="fr-FR" sz="2000" b="1" dirty="0" err="1" smtClean="0">
                <a:solidFill>
                  <a:schemeClr val="tx1"/>
                </a:solidFill>
              </a:rPr>
              <a:t>with</a:t>
            </a:r>
            <a:r>
              <a:rPr lang="fr-FR" sz="2000" b="1" dirty="0" smtClean="0">
                <a:solidFill>
                  <a:schemeClr val="tx1"/>
                </a:solidFill>
              </a:rPr>
              <a:t> right </a:t>
            </a:r>
            <a:r>
              <a:rPr lang="fr-FR" sz="2000" b="1" dirty="0" err="1" smtClean="0">
                <a:solidFill>
                  <a:schemeClr val="tx1"/>
                </a:solidFill>
              </a:rPr>
              <a:t>number</a:t>
            </a:r>
            <a:r>
              <a:rPr lang="fr-FR" sz="2000" b="1" dirty="0" smtClean="0">
                <a:solidFill>
                  <a:schemeClr val="tx1"/>
                </a:solidFill>
              </a:rPr>
              <a:t> of components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i="1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/>
                </a:solidFill>
              </a:rPr>
              <a:t> 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20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 smtClean="0"/>
              <a:t>Proof: adaptation of </a:t>
            </a:r>
            <a:r>
              <a:rPr lang="fr-FR" sz="2000" i="1" dirty="0" smtClean="0"/>
              <a:t>[Tang, </a:t>
            </a:r>
            <a:r>
              <a:rPr lang="fr-FR" sz="2000" i="1" dirty="0" err="1" smtClean="0"/>
              <a:t>Recht</a:t>
            </a:r>
            <a:r>
              <a:rPr lang="fr-FR" sz="2000" i="1" dirty="0" smtClean="0"/>
              <a:t> 2013]</a:t>
            </a:r>
            <a:r>
              <a:rPr lang="fr-FR" i="1" dirty="0"/>
              <a:t> </a:t>
            </a:r>
            <a:r>
              <a:rPr lang="fr-FR" i="1" dirty="0" smtClean="0"/>
              <a:t>(constructive)</a:t>
            </a:r>
            <a:endParaRPr lang="fr-FR" sz="2000" i="1" dirty="0" smtClean="0"/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8199" y="4175253"/>
            <a:ext cx="167787" cy="27104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6215" y="5016997"/>
            <a:ext cx="1461165" cy="474579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20/24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24196" y="766317"/>
            <a:ext cx="5056384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err="1" smtClean="0"/>
              <a:t>Assumption</a:t>
            </a:r>
            <a:r>
              <a:rPr lang="fr-FR" dirty="0" smtClean="0"/>
              <a:t>: data are </a:t>
            </a:r>
            <a:r>
              <a:rPr lang="fr-FR" i="1" dirty="0" err="1" smtClean="0"/>
              <a:t>actually</a:t>
            </a:r>
            <a:r>
              <a:rPr lang="fr-FR" dirty="0" smtClean="0"/>
              <a:t> </a:t>
            </a:r>
            <a:r>
              <a:rPr lang="fr-FR" dirty="0" err="1" smtClean="0"/>
              <a:t>drawn</a:t>
            </a:r>
            <a:r>
              <a:rPr lang="fr-FR" dirty="0" smtClean="0"/>
              <a:t> </a:t>
            </a:r>
            <a:r>
              <a:rPr lang="fr-FR" dirty="0" err="1" smtClean="0"/>
              <a:t>from</a:t>
            </a:r>
            <a:r>
              <a:rPr lang="fr-FR" dirty="0" smtClean="0"/>
              <a:t> a GMM…</a:t>
            </a:r>
            <a:endParaRPr lang="fr-FR" dirty="0"/>
          </a:p>
        </p:txBody>
      </p:sp>
      <p:sp>
        <p:nvSpPr>
          <p:cNvPr id="10" name="Espace réservé de la date 9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17915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4" grpId="0" animBg="1"/>
      <p:bldP spid="18" grpId="0" animBg="1"/>
      <p:bldP spid="19" grpId="0"/>
      <p:bldP spid="22" grpId="0"/>
      <p:bldP spid="23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3074931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100" y="1118956"/>
            <a:ext cx="5775179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Information-</a:t>
            </a:r>
            <a:r>
              <a:rPr lang="fr-FR" sz="2800" dirty="0" err="1" smtClean="0"/>
              <a:t>preservation</a:t>
            </a:r>
            <a:r>
              <a:rPr lang="fr-FR" sz="2800" dirty="0" smtClean="0"/>
              <a:t> </a:t>
            </a:r>
            <a:r>
              <a:rPr lang="fr-FR" sz="2800" dirty="0" err="1" smtClean="0"/>
              <a:t>guarantees</a:t>
            </a:r>
            <a:r>
              <a:rPr lang="fr-FR" sz="2800" dirty="0" smtClean="0"/>
              <a:t>: a RIP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1745005" y="3138824"/>
            <a:ext cx="55008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800" dirty="0" smtClean="0"/>
              <a:t>Total variation </a:t>
            </a:r>
            <a:r>
              <a:rPr lang="fr-FR" sz="2800" dirty="0" err="1" smtClean="0"/>
              <a:t>regularization</a:t>
            </a:r>
            <a:r>
              <a:rPr lang="fr-FR" sz="2800" dirty="0" smtClean="0"/>
              <a:t>:</a:t>
            </a:r>
          </a:p>
          <a:p>
            <a:pPr algn="ctr"/>
            <a:r>
              <a:rPr lang="fr-FR" sz="2800" dirty="0" smtClean="0"/>
              <a:t>a dual </a:t>
            </a:r>
            <a:r>
              <a:rPr lang="fr-FR" sz="2800" dirty="0" err="1" smtClean="0"/>
              <a:t>certificate</a:t>
            </a:r>
            <a:r>
              <a:rPr lang="fr-FR" sz="2800" dirty="0" smtClean="0"/>
              <a:t> </a:t>
            </a:r>
            <a:r>
              <a:rPr lang="fr-FR" sz="2800" dirty="0" err="1" smtClean="0"/>
              <a:t>analysis</a:t>
            </a:r>
            <a:endParaRPr lang="fr-FR" sz="28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094800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5410879"/>
            <a:ext cx="320940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Conclusion, </a:t>
            </a:r>
            <a:r>
              <a:rPr lang="fr-FR" sz="2800" dirty="0" err="1" smtClean="0"/>
              <a:t>outlooks</a:t>
            </a:r>
            <a:endParaRPr lang="fr-FR" sz="2800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10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Image 1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3768" y="1237605"/>
            <a:ext cx="2160056" cy="1778869"/>
          </a:xfrm>
          <a:prstGeom prst="rect">
            <a:avLst/>
          </a:prstGeom>
        </p:spPr>
      </p:pic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Sketch </a:t>
            </a:r>
            <a:r>
              <a:rPr lang="fr-FR" dirty="0" err="1" smtClean="0"/>
              <a:t>learning</a:t>
            </a:r>
            <a:endParaRPr lang="fr-FR" dirty="0"/>
          </a:p>
        </p:txBody>
      </p:sp>
      <p:cxnSp>
        <p:nvCxnSpPr>
          <p:cNvPr id="11" name="Connecteur droit avec flèche 10"/>
          <p:cNvCxnSpPr/>
          <p:nvPr/>
        </p:nvCxnSpPr>
        <p:spPr>
          <a:xfrm>
            <a:off x="2995698" y="2126629"/>
            <a:ext cx="1216800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2" name="Imag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0896" y="1274124"/>
            <a:ext cx="2160084" cy="1778894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4505006" y="1175967"/>
            <a:ext cx="267768" cy="1980003"/>
          </a:xfrm>
          <a:prstGeom prst="rect">
            <a:avLst/>
          </a:prstGeom>
        </p:spPr>
        <p:style>
          <a:lnRef idx="1">
            <a:schemeClr val="accent4"/>
          </a:lnRef>
          <a:fillRef idx="2">
            <a:schemeClr val="accent4"/>
          </a:fillRef>
          <a:effectRef idx="1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4" name="Image 1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4603" y="2017784"/>
            <a:ext cx="149086" cy="242259"/>
          </a:xfrm>
          <a:prstGeom prst="rect">
            <a:avLst/>
          </a:prstGeom>
        </p:spPr>
      </p:pic>
      <p:cxnSp>
        <p:nvCxnSpPr>
          <p:cNvPr id="15" name="Connecteur droit avec flèche 14"/>
          <p:cNvCxnSpPr/>
          <p:nvPr/>
        </p:nvCxnSpPr>
        <p:spPr>
          <a:xfrm flipV="1">
            <a:off x="4954364" y="2124419"/>
            <a:ext cx="1216152" cy="0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21" name="ZoneTexte 20"/>
          <p:cNvSpPr txBox="1"/>
          <p:nvPr/>
        </p:nvSpPr>
        <p:spPr>
          <a:xfrm>
            <a:off x="330400" y="3570079"/>
            <a:ext cx="8488406" cy="2739211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800" dirty="0" err="1" smtClean="0"/>
              <a:t>Sketching</a:t>
            </a:r>
            <a:r>
              <a:rPr lang="fr-FR" sz="2800" dirty="0" smtClean="0"/>
              <a:t> :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Streaming, </a:t>
            </a:r>
            <a:r>
              <a:rPr lang="fr-FR" sz="2400" dirty="0" err="1" smtClean="0"/>
              <a:t>distributed</a:t>
            </a:r>
            <a:r>
              <a:rPr lang="fr-FR" sz="2400" dirty="0" smtClean="0"/>
              <a:t> </a:t>
            </a:r>
            <a:r>
              <a:rPr lang="fr-FR" sz="2400" dirty="0" err="1" smtClean="0"/>
              <a:t>learning</a:t>
            </a:r>
            <a:endParaRPr lang="fr-FR" sz="24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Original </a:t>
            </a:r>
            <a:r>
              <a:rPr lang="fr-FR" sz="2400" dirty="0" err="1" smtClean="0"/>
              <a:t>view</a:t>
            </a:r>
            <a:r>
              <a:rPr lang="fr-FR" sz="2400" dirty="0" smtClean="0"/>
              <a:t> on data compression and </a:t>
            </a:r>
            <a:r>
              <a:rPr lang="fr-FR" sz="2400" dirty="0" err="1" smtClean="0"/>
              <a:t>generalized</a:t>
            </a:r>
            <a:r>
              <a:rPr lang="fr-FR" sz="2400" dirty="0" smtClean="0"/>
              <a:t> moments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fr-FR" sz="2400" dirty="0" smtClean="0"/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fr-FR" sz="2400" dirty="0" smtClean="0"/>
              <a:t>Combines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/>
              <a:t> </a:t>
            </a:r>
            <a:r>
              <a:rPr lang="fr-FR" sz="2400" dirty="0" smtClean="0"/>
              <a:t>and </a:t>
            </a:r>
            <a:r>
              <a:rPr lang="fr-FR" sz="2400" dirty="0" err="1" smtClean="0"/>
              <a:t>kernel</a:t>
            </a:r>
            <a:r>
              <a:rPr lang="fr-FR" sz="2400" dirty="0" smtClean="0"/>
              <a:t> </a:t>
            </a:r>
            <a:r>
              <a:rPr lang="fr-FR" sz="2400" dirty="0" err="1" smtClean="0"/>
              <a:t>mean</a:t>
            </a:r>
            <a:r>
              <a:rPr lang="fr-FR" sz="2400" dirty="0" smtClean="0"/>
              <a:t> </a:t>
            </a:r>
            <a:r>
              <a:rPr lang="fr-FR" sz="2400" dirty="0" err="1" smtClean="0"/>
              <a:t>with</a:t>
            </a:r>
            <a:r>
              <a:rPr lang="fr-FR" sz="2400" dirty="0" smtClean="0"/>
              <a:t> </a:t>
            </a:r>
            <a:r>
              <a:rPr lang="fr-FR" sz="2400" dirty="0" err="1" smtClean="0"/>
              <a:t>infinite</a:t>
            </a:r>
            <a:r>
              <a:rPr lang="fr-FR" sz="2400" dirty="0" smtClean="0"/>
              <a:t> </a:t>
            </a:r>
            <a:r>
              <a:rPr lang="fr-FR" sz="2400" dirty="0" err="1" smtClean="0"/>
              <a:t>dimensional</a:t>
            </a:r>
            <a:r>
              <a:rPr lang="fr-FR" sz="2400" dirty="0" smtClean="0"/>
              <a:t> Compressive </a:t>
            </a:r>
            <a:r>
              <a:rPr lang="fr-FR" sz="2400" dirty="0" err="1" smtClean="0"/>
              <a:t>sensing</a:t>
            </a:r>
            <a:endParaRPr lang="fr-FR" sz="2400" dirty="0" smtClean="0"/>
          </a:p>
        </p:txBody>
      </p:sp>
      <p:sp>
        <p:nvSpPr>
          <p:cNvPr id="18" name="ZoneTexte 17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21/24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852176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Summary</a:t>
            </a:r>
            <a:r>
              <a:rPr lang="fr-FR" dirty="0" smtClean="0"/>
              <a:t>, </a:t>
            </a:r>
            <a:r>
              <a:rPr lang="fr-FR" dirty="0" err="1" smtClean="0"/>
              <a:t>outlooks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210936" y="3067621"/>
            <a:ext cx="8661861" cy="1384995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>
                <a:solidFill>
                  <a:schemeClr val="tx1"/>
                </a:solidFill>
              </a:rPr>
              <a:t>Dual </a:t>
            </a:r>
            <a:r>
              <a:rPr lang="fr-FR" sz="2400" b="1" dirty="0" err="1" smtClean="0">
                <a:solidFill>
                  <a:schemeClr val="tx1"/>
                </a:solidFill>
              </a:rPr>
              <a:t>certificate</a:t>
            </a:r>
            <a:r>
              <a:rPr lang="fr-FR" sz="2400" b="1" dirty="0" smtClean="0">
                <a:solidFill>
                  <a:schemeClr val="tx1"/>
                </a:solidFill>
              </a:rPr>
              <a:t> </a:t>
            </a:r>
            <a:r>
              <a:rPr lang="fr-FR" sz="2400" b="1" dirty="0" err="1" smtClean="0">
                <a:solidFill>
                  <a:schemeClr val="tx1"/>
                </a:solidFill>
              </a:rPr>
              <a:t>analysis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Convex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minimization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Does</a:t>
            </a:r>
            <a:r>
              <a:rPr lang="fr-FR" sz="2000" dirty="0" smtClean="0">
                <a:solidFill>
                  <a:schemeClr val="tx1"/>
                </a:solidFill>
              </a:rPr>
              <a:t> not </a:t>
            </a:r>
            <a:r>
              <a:rPr lang="fr-FR" sz="2000" dirty="0" err="1" smtClean="0">
                <a:solidFill>
                  <a:schemeClr val="tx1"/>
                </a:solidFill>
              </a:rPr>
              <a:t>handle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modelling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error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/>
                </a:solidFill>
              </a:rPr>
              <a:t>In </a:t>
            </a:r>
            <a:r>
              <a:rPr lang="fr-FR" sz="2000" dirty="0" err="1" smtClean="0">
                <a:solidFill>
                  <a:schemeClr val="tx1"/>
                </a:solidFill>
              </a:rPr>
              <a:t>some</a:t>
            </a:r>
            <a:r>
              <a:rPr lang="fr-FR" sz="2000" dirty="0" smtClean="0">
                <a:solidFill>
                  <a:schemeClr val="tx1"/>
                </a:solidFill>
              </a:rPr>
              <a:t> cases, </a:t>
            </a:r>
            <a:r>
              <a:rPr lang="fr-FR" sz="2000" dirty="0" err="1" smtClean="0">
                <a:solidFill>
                  <a:schemeClr val="tx1"/>
                </a:solidFill>
              </a:rPr>
              <a:t>automatically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guess</a:t>
            </a:r>
            <a:r>
              <a:rPr lang="fr-FR" sz="2000" dirty="0" smtClean="0">
                <a:solidFill>
                  <a:schemeClr val="tx1"/>
                </a:solidFill>
              </a:rPr>
              <a:t> the right </a:t>
            </a:r>
            <a:r>
              <a:rPr lang="fr-FR" sz="2000" dirty="0" err="1" smtClean="0">
                <a:solidFill>
                  <a:schemeClr val="tx1"/>
                </a:solidFill>
              </a:rPr>
              <a:t>number</a:t>
            </a:r>
            <a:r>
              <a:rPr lang="fr-FR" sz="2000" dirty="0" smtClean="0">
                <a:solidFill>
                  <a:schemeClr val="tx1"/>
                </a:solidFill>
              </a:rPr>
              <a:t> of components</a:t>
            </a:r>
          </a:p>
        </p:txBody>
      </p:sp>
      <p:sp>
        <p:nvSpPr>
          <p:cNvPr id="8" name="ZoneTexte 7"/>
          <p:cNvSpPr txBox="1"/>
          <p:nvPr/>
        </p:nvSpPr>
        <p:spPr>
          <a:xfrm>
            <a:off x="199505" y="930435"/>
            <a:ext cx="8661862" cy="20005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smtClean="0">
                <a:solidFill>
                  <a:schemeClr val="tx1"/>
                </a:solidFill>
              </a:rPr>
              <a:t>RIP </a:t>
            </a:r>
            <a:r>
              <a:rPr lang="fr-FR" sz="2400" b="1" dirty="0" err="1" smtClean="0">
                <a:solidFill>
                  <a:schemeClr val="tx1"/>
                </a:solidFill>
              </a:rPr>
              <a:t>analysis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/>
                </a:solidFill>
              </a:rPr>
              <a:t>Information </a:t>
            </a:r>
            <a:r>
              <a:rPr lang="fr-FR" sz="2000" dirty="0" err="1" smtClean="0">
                <a:solidFill>
                  <a:schemeClr val="tx1"/>
                </a:solidFill>
              </a:rPr>
              <a:t>preservation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guarantees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/>
                </a:solidFill>
              </a:rPr>
              <a:t>Fine control on noise, </a:t>
            </a:r>
            <a:r>
              <a:rPr lang="fr-FR" sz="2000" dirty="0" err="1" smtClean="0">
                <a:solidFill>
                  <a:schemeClr val="tx1"/>
                </a:solidFill>
              </a:rPr>
              <a:t>modeling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error</a:t>
            </a:r>
            <a:r>
              <a:rPr lang="fr-FR" sz="2000" dirty="0" smtClean="0">
                <a:solidFill>
                  <a:schemeClr val="tx1"/>
                </a:solidFill>
              </a:rPr>
              <a:t> (instance optimal </a:t>
            </a:r>
            <a:r>
              <a:rPr lang="fr-FR" sz="2000" dirty="0" err="1" smtClean="0">
                <a:solidFill>
                  <a:schemeClr val="tx1"/>
                </a:solidFill>
              </a:rPr>
              <a:t>decoder</a:t>
            </a:r>
            <a:r>
              <a:rPr lang="fr-FR" sz="2000" dirty="0" smtClean="0">
                <a:solidFill>
                  <a:schemeClr val="tx1"/>
                </a:solidFill>
              </a:rPr>
              <a:t>) and </a:t>
            </a:r>
            <a:r>
              <a:rPr lang="fr-FR" sz="2000" dirty="0" err="1" smtClean="0">
                <a:solidFill>
                  <a:schemeClr val="tx1"/>
                </a:solidFill>
              </a:rPr>
              <a:t>recovery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metrics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Necessary</a:t>
            </a:r>
            <a:r>
              <a:rPr lang="fr-FR" sz="2000" dirty="0" smtClean="0">
                <a:solidFill>
                  <a:schemeClr val="tx1"/>
                </a:solidFill>
              </a:rPr>
              <a:t> and </a:t>
            </a:r>
            <a:r>
              <a:rPr lang="fr-FR" sz="2000" dirty="0" err="1" smtClean="0">
                <a:solidFill>
                  <a:schemeClr val="tx1"/>
                </a:solidFill>
              </a:rPr>
              <a:t>sufficient</a:t>
            </a:r>
            <a:r>
              <a:rPr lang="fr-FR" sz="2000" dirty="0" smtClean="0">
                <a:solidFill>
                  <a:schemeClr val="tx1"/>
                </a:solidFill>
              </a:rPr>
              <a:t> conditions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smtClean="0">
                <a:solidFill>
                  <a:schemeClr val="tx1"/>
                </a:solidFill>
              </a:rPr>
              <a:t>But: Non-</a:t>
            </a:r>
            <a:r>
              <a:rPr lang="fr-FR" sz="2000" dirty="0" err="1" smtClean="0">
                <a:solidFill>
                  <a:schemeClr val="tx1"/>
                </a:solidFill>
              </a:rPr>
              <a:t>convex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minimization</a:t>
            </a:r>
            <a:endParaRPr lang="fr-FR" sz="2000" dirty="0" smtClean="0">
              <a:solidFill>
                <a:schemeClr val="tx1"/>
              </a:solidFill>
            </a:endParaRPr>
          </a:p>
        </p:txBody>
      </p:sp>
      <p:sp>
        <p:nvSpPr>
          <p:cNvPr id="11" name="ZoneTexte 10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22/24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210936" y="4645571"/>
            <a:ext cx="8661861" cy="1692771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fr-FR" sz="2400" b="1" dirty="0" err="1" smtClean="0">
                <a:solidFill>
                  <a:schemeClr val="tx1"/>
                </a:solidFill>
              </a:rPr>
              <a:t>Outlooks</a:t>
            </a:r>
            <a:endParaRPr lang="fr-FR" sz="2400" b="1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Algorithms</a:t>
            </a:r>
            <a:r>
              <a:rPr lang="fr-FR" sz="2000" dirty="0" smtClean="0">
                <a:solidFill>
                  <a:schemeClr val="tx1"/>
                </a:solidFill>
              </a:rPr>
              <a:t> for TV </a:t>
            </a:r>
            <a:r>
              <a:rPr lang="fr-FR" sz="2000" dirty="0" err="1" smtClean="0">
                <a:solidFill>
                  <a:schemeClr val="tx1"/>
                </a:solidFill>
              </a:rPr>
              <a:t>minimization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Other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features</a:t>
            </a:r>
            <a:r>
              <a:rPr lang="fr-FR" sz="2000" dirty="0" smtClean="0">
                <a:solidFill>
                  <a:schemeClr val="tx1"/>
                </a:solidFill>
              </a:rPr>
              <a:t>      (not </a:t>
            </a:r>
            <a:r>
              <a:rPr lang="fr-FR" sz="2000" dirty="0" err="1" smtClean="0">
                <a:solidFill>
                  <a:schemeClr val="tx1"/>
                </a:solidFill>
              </a:rPr>
              <a:t>necessarily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random</a:t>
            </a:r>
            <a:r>
              <a:rPr lang="fr-FR" sz="2000" dirty="0" smtClean="0">
                <a:solidFill>
                  <a:schemeClr val="tx1"/>
                </a:solidFill>
              </a:rPr>
              <a:t>…)</a:t>
            </a: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Other</a:t>
            </a:r>
            <a:r>
              <a:rPr lang="fr-FR" sz="2000" dirty="0" smtClean="0">
                <a:solidFill>
                  <a:schemeClr val="tx1"/>
                </a:solidFill>
              </a:rPr>
              <a:t> « </a:t>
            </a:r>
            <a:r>
              <a:rPr lang="fr-FR" sz="2000" dirty="0" err="1" smtClean="0">
                <a:solidFill>
                  <a:schemeClr val="tx1"/>
                </a:solidFill>
              </a:rPr>
              <a:t>sketched</a:t>
            </a:r>
            <a:r>
              <a:rPr lang="fr-FR" sz="2000" dirty="0" smtClean="0">
                <a:solidFill>
                  <a:schemeClr val="tx1"/>
                </a:solidFill>
              </a:rPr>
              <a:t> » </a:t>
            </a:r>
            <a:r>
              <a:rPr lang="fr-FR" sz="2000" dirty="0" err="1" smtClean="0">
                <a:solidFill>
                  <a:schemeClr val="tx1"/>
                </a:solidFill>
              </a:rPr>
              <a:t>learning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tasks</a:t>
            </a:r>
            <a:endParaRPr lang="fr-FR" sz="2000" dirty="0" smtClean="0">
              <a:solidFill>
                <a:schemeClr val="tx1"/>
              </a:solidFill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r>
              <a:rPr lang="fr-FR" sz="2000" dirty="0" err="1" smtClean="0">
                <a:solidFill>
                  <a:schemeClr val="tx1"/>
                </a:solidFill>
              </a:rPr>
              <a:t>Multilayer</a:t>
            </a:r>
            <a:r>
              <a:rPr lang="fr-FR" sz="2000" dirty="0" smtClean="0">
                <a:solidFill>
                  <a:schemeClr val="tx1"/>
                </a:solidFill>
              </a:rPr>
              <a:t> sketches ?</a:t>
            </a:r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8247" y="5420223"/>
            <a:ext cx="188069" cy="210194"/>
          </a:xfrm>
          <a:prstGeom prst="rect">
            <a:avLst/>
          </a:prstGeom>
        </p:spPr>
      </p:pic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740728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2800" dirty="0" smtClean="0"/>
              <a:t>Online change point </a:t>
            </a:r>
            <a:r>
              <a:rPr lang="fr-FR" sz="2800" dirty="0" err="1" smtClean="0"/>
              <a:t>detection</a:t>
            </a:r>
            <a:r>
              <a:rPr lang="fr-FR" sz="2800" dirty="0" smtClean="0"/>
              <a:t> </a:t>
            </a:r>
            <a:r>
              <a:rPr lang="fr-FR" sz="2800" dirty="0" err="1" smtClean="0"/>
              <a:t>with</a:t>
            </a:r>
            <a:r>
              <a:rPr lang="fr-FR" sz="2800" dirty="0" smtClean="0"/>
              <a:t> sketches</a:t>
            </a:r>
            <a:endParaRPr lang="fr-FR" sz="2800" dirty="0"/>
          </a:p>
        </p:txBody>
      </p:sp>
      <p:sp>
        <p:nvSpPr>
          <p:cNvPr id="26" name="ZoneTexte 2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23/24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7" name="Espace réservé de la date 4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5494" y="1204683"/>
            <a:ext cx="2913560" cy="1663883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491849" y="5556856"/>
            <a:ext cx="351663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i="1" dirty="0" smtClean="0"/>
              <a:t>Toy </a:t>
            </a:r>
            <a:r>
              <a:rPr lang="fr-FR" sz="1400" i="1" dirty="0" err="1" smtClean="0"/>
              <a:t>example</a:t>
            </a:r>
            <a:r>
              <a:rPr lang="fr-FR" sz="1400" i="1" dirty="0" smtClean="0"/>
              <a:t>: On a </a:t>
            </a:r>
            <a:r>
              <a:rPr lang="fr-FR" sz="1400" i="1" dirty="0" err="1" smtClean="0"/>
              <a:t>small</a:t>
            </a:r>
            <a:r>
              <a:rPr lang="fr-FR" sz="1400" i="1" dirty="0" smtClean="0"/>
              <a:t> laptop, no </a:t>
            </a:r>
            <a:r>
              <a:rPr lang="fr-FR" sz="1400" i="1" dirty="0" err="1" smtClean="0"/>
              <a:t>parallel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computing</a:t>
            </a:r>
            <a:r>
              <a:rPr lang="fr-FR" sz="1400" i="1" dirty="0" smtClean="0"/>
              <a:t>, memory </a:t>
            </a:r>
            <a:r>
              <a:rPr lang="fr-FR" sz="1400" i="1" dirty="0" err="1" smtClean="0"/>
              <a:t>footprint</a:t>
            </a:r>
            <a:r>
              <a:rPr lang="fr-FR" sz="1400" i="1" dirty="0" smtClean="0"/>
              <a:t> &lt; 5kb…</a:t>
            </a:r>
            <a:endParaRPr lang="fr-FR" sz="14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423728" y="1440369"/>
            <a:ext cx="4652602" cy="919401"/>
          </a:xfrm>
          <a:prstGeom prst="roundRect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Classical</a:t>
            </a:r>
            <a:r>
              <a:rPr lang="fr-FR" sz="2400" dirty="0" smtClean="0"/>
              <a:t> : </a:t>
            </a:r>
            <a:r>
              <a:rPr lang="fr-FR" sz="2400" dirty="0" err="1" smtClean="0"/>
              <a:t>detect</a:t>
            </a:r>
            <a:r>
              <a:rPr lang="fr-FR" sz="2400" dirty="0" smtClean="0"/>
              <a:t> variations in the </a:t>
            </a:r>
            <a:r>
              <a:rPr lang="fr-FR" sz="2400" i="1" dirty="0" err="1" smtClean="0"/>
              <a:t>mean</a:t>
            </a:r>
            <a:r>
              <a:rPr lang="fr-FR" sz="2400" dirty="0" smtClean="0"/>
              <a:t> of</a:t>
            </a:r>
            <a:endParaRPr lang="fr-FR" sz="2400" dirty="0"/>
          </a:p>
        </p:txBody>
      </p:sp>
      <p:pic>
        <p:nvPicPr>
          <p:cNvPr id="12" name="Image 11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02030" y="1964335"/>
            <a:ext cx="310382" cy="255068"/>
          </a:xfrm>
          <a:prstGeom prst="rect">
            <a:avLst/>
          </a:prstGeom>
        </p:spPr>
      </p:pic>
      <p:pic>
        <p:nvPicPr>
          <p:cNvPr id="17" name="output">
            <a:hlinkClick r:id="" action="ppaction://media"/>
          </p:cNvPr>
          <p:cNvPicPr>
            <a:picLocks noChangeAspect="1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5617929" y="2973288"/>
            <a:ext cx="3128212" cy="2346159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421915" y="2564010"/>
            <a:ext cx="4654415" cy="1328023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i="1" dirty="0" err="1" smtClean="0"/>
              <a:t>With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random</a:t>
            </a:r>
            <a:r>
              <a:rPr lang="fr-FR" sz="2400" b="1" i="1" dirty="0" smtClean="0"/>
              <a:t> </a:t>
            </a:r>
            <a:r>
              <a:rPr lang="fr-FR" sz="2400" b="1" i="1" dirty="0" err="1" smtClean="0"/>
              <a:t>features</a:t>
            </a:r>
            <a:r>
              <a:rPr lang="fr-FR" sz="2400" b="1" i="1" dirty="0" smtClean="0"/>
              <a:t> </a:t>
            </a:r>
            <a:r>
              <a:rPr lang="fr-FR" sz="2400" dirty="0" smtClean="0"/>
              <a:t>: </a:t>
            </a:r>
            <a:r>
              <a:rPr lang="fr-FR" sz="2400" dirty="0" err="1" smtClean="0"/>
              <a:t>detect</a:t>
            </a:r>
            <a:r>
              <a:rPr lang="fr-FR" sz="2400" dirty="0" smtClean="0"/>
              <a:t> variations in the </a:t>
            </a:r>
            <a:r>
              <a:rPr lang="fr-FR" sz="2400" i="1" dirty="0" err="1" smtClean="0"/>
              <a:t>mean</a:t>
            </a:r>
            <a:r>
              <a:rPr lang="fr-FR" sz="2400" dirty="0" smtClean="0"/>
              <a:t> of</a:t>
            </a:r>
          </a:p>
          <a:p>
            <a:r>
              <a:rPr lang="fr-FR" sz="2400" dirty="0" smtClean="0"/>
              <a:t>= </a:t>
            </a:r>
            <a:r>
              <a:rPr lang="fr-FR" sz="2400" i="1" dirty="0" err="1" smtClean="0"/>
              <a:t>any</a:t>
            </a:r>
            <a:r>
              <a:rPr lang="fr-FR" sz="2400" dirty="0" smtClean="0"/>
              <a:t> change in distribution </a:t>
            </a:r>
            <a:r>
              <a:rPr lang="fr-FR" sz="2400" dirty="0" err="1" smtClean="0"/>
              <a:t>w.h.p</a:t>
            </a:r>
            <a:r>
              <a:rPr lang="fr-FR" sz="2400" dirty="0" smtClean="0"/>
              <a:t>.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6971" y="3096744"/>
            <a:ext cx="698477" cy="310515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174567" y="817502"/>
            <a:ext cx="3252878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i="1" dirty="0" err="1" smtClean="0"/>
              <a:t>Ongoing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work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with</a:t>
            </a:r>
            <a:r>
              <a:rPr lang="fr-FR" sz="1600" b="1" i="1" dirty="0" smtClean="0"/>
              <a:t> I. Poli, L. Daudet</a:t>
            </a:r>
            <a:endParaRPr lang="fr-FR" sz="1600" b="1" i="1" dirty="0"/>
          </a:p>
        </p:txBody>
      </p:sp>
      <p:sp>
        <p:nvSpPr>
          <p:cNvPr id="18" name="ZoneTexte 17"/>
          <p:cNvSpPr txBox="1"/>
          <p:nvPr/>
        </p:nvSpPr>
        <p:spPr>
          <a:xfrm>
            <a:off x="421914" y="4119902"/>
            <a:ext cx="4654415" cy="1328023"/>
          </a:xfrm>
          <a:prstGeom prst="round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dirty="0" smtClean="0"/>
              <a:t>Use of </a:t>
            </a:r>
            <a:r>
              <a:rPr lang="fr-FR" sz="2400" b="1" i="1" dirty="0" err="1"/>
              <a:t>o</a:t>
            </a:r>
            <a:r>
              <a:rPr lang="fr-FR" sz="2400" b="1" i="1" dirty="0" err="1" smtClean="0"/>
              <a:t>ptical</a:t>
            </a:r>
            <a:r>
              <a:rPr lang="fr-FR" sz="2400" b="1" i="1" dirty="0" smtClean="0"/>
              <a:t> hardware</a:t>
            </a:r>
            <a:r>
              <a:rPr lang="fr-FR" sz="2400" dirty="0" smtClean="0"/>
              <a:t> </a:t>
            </a:r>
            <a:r>
              <a:rPr lang="fr-FR" sz="2400" dirty="0" err="1" smtClean="0"/>
              <a:t>dedicated</a:t>
            </a:r>
            <a:r>
              <a:rPr lang="fr-FR" sz="2400" dirty="0" smtClean="0"/>
              <a:t> to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: </a:t>
            </a:r>
          </a:p>
          <a:p>
            <a:r>
              <a:rPr lang="fr-FR" sz="2400" b="1" i="1" dirty="0" smtClean="0"/>
              <a:t>Sketch update in</a:t>
            </a:r>
            <a:endParaRPr lang="fr-FR" sz="2400" b="1" i="1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5364" y="4987623"/>
            <a:ext cx="716873" cy="365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36136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29" fill="hold" display="0">
                  <p:stCondLst>
                    <p:cond delay="indefinite"/>
                  </p:stCondLst>
                </p:cTn>
                <p:tgtEl>
                  <p:spTgt spid="17"/>
                </p:tgtEl>
              </p:cMediaNode>
            </p:video>
          </p:childTnLst>
        </p:cTn>
      </p:par>
    </p:tnLst>
    <p:bldLst>
      <p:bldP spid="7" grpId="0"/>
      <p:bldP spid="14" grpId="0" animBg="1"/>
      <p:bldP spid="21" grpId="0" animBg="1"/>
      <p:bldP spid="18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Rectangle à coins arrondis 68"/>
          <p:cNvSpPr/>
          <p:nvPr/>
        </p:nvSpPr>
        <p:spPr>
          <a:xfrm>
            <a:off x="193658" y="830545"/>
            <a:ext cx="2915696" cy="23554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9" name="Groupe 98"/>
          <p:cNvGrpSpPr/>
          <p:nvPr/>
        </p:nvGrpSpPr>
        <p:grpSpPr>
          <a:xfrm>
            <a:off x="799200" y="1238400"/>
            <a:ext cx="1750830" cy="1707156"/>
            <a:chOff x="555110" y="1239991"/>
            <a:chExt cx="1750830" cy="1707156"/>
          </a:xfrm>
        </p:grpSpPr>
        <p:grpSp>
          <p:nvGrpSpPr>
            <p:cNvPr id="100" name="Groupe 99"/>
            <p:cNvGrpSpPr/>
            <p:nvPr/>
          </p:nvGrpSpPr>
          <p:grpSpPr>
            <a:xfrm>
              <a:off x="555110" y="1239991"/>
              <a:ext cx="1750830" cy="1707156"/>
              <a:chOff x="555110" y="1239991"/>
              <a:chExt cx="1750830" cy="1707156"/>
            </a:xfrm>
          </p:grpSpPr>
          <p:pic>
            <p:nvPicPr>
              <p:cNvPr id="102" name="Image 101"/>
              <p:cNvPicPr>
                <a:picLocks noChangeAspect="1"/>
              </p:cNvPicPr>
              <p:nvPr/>
            </p:nvPicPr>
            <p:blipFill>
              <a:blip r:embed="rId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82931" y="2390983"/>
                <a:ext cx="673200" cy="500466"/>
              </a:xfrm>
              <a:prstGeom prst="rect">
                <a:avLst/>
              </a:prstGeom>
            </p:spPr>
          </p:pic>
          <p:pic>
            <p:nvPicPr>
              <p:cNvPr id="103" name="Image 102"/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491368" y="1847719"/>
                <a:ext cx="814572" cy="543048"/>
              </a:xfrm>
              <a:prstGeom prst="rect">
                <a:avLst/>
              </a:prstGeom>
            </p:spPr>
          </p:pic>
          <p:pic>
            <p:nvPicPr>
              <p:cNvPr id="104" name="Image 103"/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438" y="231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05" name="Image 104"/>
              <p:cNvPicPr>
                <a:picLocks noChangeAspect="1"/>
              </p:cNvPicPr>
              <p:nvPr/>
            </p:nvPicPr>
            <p:blipFill>
              <a:blip r:embed="rId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837" y="123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06" name="Image 105"/>
              <p:cNvPicPr>
                <a:picLocks noChangeAspect="1"/>
              </p:cNvPicPr>
              <p:nvPr/>
            </p:nvPicPr>
            <p:blipFill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587" y="2335147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07" name="Image 106"/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110" y="1248234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10" y="17949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492" y="1248234"/>
                <a:ext cx="612000" cy="612000"/>
              </a:xfrm>
              <a:prstGeom prst="rect">
                <a:avLst/>
              </a:prstGeom>
            </p:spPr>
          </p:pic>
        </p:grpSp>
        <p:pic>
          <p:nvPicPr>
            <p:cNvPr id="101" name="Image 10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164" y="1818572"/>
              <a:ext cx="612000" cy="612000"/>
            </a:xfrm>
            <a:prstGeom prst="rect">
              <a:avLst/>
            </a:prstGeom>
          </p:spPr>
        </p:pic>
      </p:grpSp>
      <p:grpSp>
        <p:nvGrpSpPr>
          <p:cNvPr id="48" name="Groupe 47"/>
          <p:cNvGrpSpPr/>
          <p:nvPr/>
        </p:nvGrpSpPr>
        <p:grpSpPr>
          <a:xfrm>
            <a:off x="222294" y="5238179"/>
            <a:ext cx="2887060" cy="1202858"/>
            <a:chOff x="222294" y="5238179"/>
            <a:chExt cx="2887060" cy="1202858"/>
          </a:xfrm>
        </p:grpSpPr>
        <p:sp>
          <p:nvSpPr>
            <p:cNvPr id="79" name="Rectangle à coins arrondis 78"/>
            <p:cNvSpPr/>
            <p:nvPr/>
          </p:nvSpPr>
          <p:spPr>
            <a:xfrm>
              <a:off x="222294" y="5238179"/>
              <a:ext cx="2887060" cy="120285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3" name="ZoneTexte 82"/>
            <p:cNvSpPr txBox="1"/>
            <p:nvPr/>
          </p:nvSpPr>
          <p:spPr>
            <a:xfrm>
              <a:off x="390631" y="5243859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/>
                <a:t>Data</a:t>
              </a:r>
              <a:r>
                <a:rPr lang="fr-FR" sz="2000" b="1" i="1" dirty="0" smtClean="0">
                  <a:solidFill>
                    <a:srgbClr val="C00000"/>
                  </a:solidFill>
                </a:rPr>
                <a:t> Stream</a:t>
              </a:r>
              <a:endParaRPr lang="fr-FR" sz="2000" b="1" dirty="0"/>
            </a:p>
          </p:txBody>
        </p:sp>
        <p:pic>
          <p:nvPicPr>
            <p:cNvPr id="91" name="Image 90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78118" y="5739653"/>
              <a:ext cx="612000" cy="612000"/>
            </a:xfrm>
            <a:prstGeom prst="rect">
              <a:avLst/>
            </a:prstGeom>
          </p:spPr>
        </p:pic>
        <p:pic>
          <p:nvPicPr>
            <p:cNvPr id="92" name="Image 91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00693" y="5741410"/>
              <a:ext cx="612000" cy="612000"/>
            </a:xfrm>
            <a:prstGeom prst="rect">
              <a:avLst/>
            </a:prstGeom>
          </p:spPr>
        </p:pic>
        <p:pic>
          <p:nvPicPr>
            <p:cNvPr id="93" name="Image 92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2619" y="5739653"/>
              <a:ext cx="612000" cy="612000"/>
            </a:xfrm>
            <a:prstGeom prst="rect">
              <a:avLst/>
            </a:prstGeom>
          </p:spPr>
        </p:pic>
        <p:pic>
          <p:nvPicPr>
            <p:cNvPr id="96" name="Image 95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7309" y="5739369"/>
              <a:ext cx="612000" cy="612000"/>
            </a:xfrm>
            <a:prstGeom prst="rect">
              <a:avLst/>
            </a:prstGeom>
          </p:spPr>
        </p:pic>
        <p:cxnSp>
          <p:nvCxnSpPr>
            <p:cNvPr id="68" name="Connecteur droit avec flèche 67"/>
            <p:cNvCxnSpPr/>
            <p:nvPr/>
          </p:nvCxnSpPr>
          <p:spPr>
            <a:xfrm flipH="1">
              <a:off x="422922" y="5641417"/>
              <a:ext cx="2458086" cy="0"/>
            </a:xfrm>
            <a:prstGeom prst="straightConnector1">
              <a:avLst/>
            </a:prstGeom>
            <a:ln w="28575">
              <a:solidFill>
                <a:srgbClr val="C00000"/>
              </a:solidFill>
              <a:headEnd type="triangle" w="med" len="med"/>
              <a:tailEnd type="none" w="med" len="med"/>
            </a:ln>
          </p:spPr>
          <p:style>
            <a:lnRef idx="3">
              <a:schemeClr val="dk1"/>
            </a:lnRef>
            <a:fillRef idx="0">
              <a:schemeClr val="dk1"/>
            </a:fillRef>
            <a:effectRef idx="2">
              <a:schemeClr val="dk1"/>
            </a:effectRef>
            <a:fontRef idx="minor">
              <a:schemeClr val="tx1"/>
            </a:fontRef>
          </p:style>
        </p:cxnSp>
        <p:pic>
          <p:nvPicPr>
            <p:cNvPr id="112" name="Image 111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902" y="5740776"/>
              <a:ext cx="612000" cy="612000"/>
            </a:xfrm>
            <a:prstGeom prst="rect">
              <a:avLst/>
            </a:prstGeom>
          </p:spPr>
        </p:pic>
        <p:sp>
          <p:nvSpPr>
            <p:cNvPr id="113" name="ZoneTexte 112"/>
            <p:cNvSpPr txBox="1"/>
            <p:nvPr/>
          </p:nvSpPr>
          <p:spPr>
            <a:xfrm>
              <a:off x="2438922" y="5820132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  <p:sp>
          <p:nvSpPr>
            <p:cNvPr id="114" name="ZoneTexte 113"/>
            <p:cNvSpPr txBox="1"/>
            <p:nvPr/>
          </p:nvSpPr>
          <p:spPr>
            <a:xfrm>
              <a:off x="280136" y="5821131"/>
              <a:ext cx="34336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…</a:t>
              </a:r>
              <a:endParaRPr lang="fr-FR" dirty="0"/>
            </a:p>
          </p:txBody>
        </p:sp>
      </p:grpSp>
      <p:cxnSp>
        <p:nvCxnSpPr>
          <p:cNvPr id="20" name="Connecteur droit avec flèche 19"/>
          <p:cNvCxnSpPr/>
          <p:nvPr/>
        </p:nvCxnSpPr>
        <p:spPr>
          <a:xfrm>
            <a:off x="3199095" y="4248387"/>
            <a:ext cx="2077909" cy="49247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18" name="Connecteur droit avec flèche 17"/>
          <p:cNvCxnSpPr/>
          <p:nvPr/>
        </p:nvCxnSpPr>
        <p:spPr>
          <a:xfrm>
            <a:off x="3085349" y="3013955"/>
            <a:ext cx="2326044" cy="172024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0" name="Rectangle à coins arrondis 39"/>
          <p:cNvSpPr/>
          <p:nvPr/>
        </p:nvSpPr>
        <p:spPr>
          <a:xfrm>
            <a:off x="4551444" y="818602"/>
            <a:ext cx="4430402" cy="2897903"/>
          </a:xfrm>
          <a:prstGeom prst="round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35" name="ZoneTexte 34"/>
          <p:cNvSpPr txBox="1"/>
          <p:nvPr/>
        </p:nvSpPr>
        <p:spPr>
          <a:xfrm>
            <a:off x="4868438" y="1685180"/>
            <a:ext cx="2034151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Clustering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Classification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/>
              <a:t>e</a:t>
            </a:r>
            <a:r>
              <a:rPr lang="fr-FR" dirty="0" smtClean="0"/>
              <a:t>tc…</a:t>
            </a:r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r>
              <a:rPr lang="fr-FR" dirty="0" smtClean="0"/>
              <a:t>: machine </a:t>
            </a:r>
            <a:r>
              <a:rPr lang="fr-FR" dirty="0" err="1" smtClean="0"/>
              <a:t>learning</a:t>
            </a:r>
            <a:endParaRPr lang="fr-FR" dirty="0"/>
          </a:p>
        </p:txBody>
      </p:sp>
      <p:grpSp>
        <p:nvGrpSpPr>
          <p:cNvPr id="77" name="Groupe 76"/>
          <p:cNvGrpSpPr/>
          <p:nvPr/>
        </p:nvGrpSpPr>
        <p:grpSpPr>
          <a:xfrm>
            <a:off x="6338278" y="1208067"/>
            <a:ext cx="2555632" cy="1183076"/>
            <a:chOff x="6361723" y="1278402"/>
            <a:chExt cx="2555632" cy="1183076"/>
          </a:xfrm>
        </p:grpSpPr>
        <p:sp>
          <p:nvSpPr>
            <p:cNvPr id="74" name="Ellipse 73"/>
            <p:cNvSpPr/>
            <p:nvPr/>
          </p:nvSpPr>
          <p:spPr>
            <a:xfrm>
              <a:off x="7783567" y="1278402"/>
              <a:ext cx="1133788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6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6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73" name="Ellipse 72"/>
            <p:cNvSpPr/>
            <p:nvPr/>
          </p:nvSpPr>
          <p:spPr>
            <a:xfrm>
              <a:off x="6361723" y="1301143"/>
              <a:ext cx="1212555" cy="1160335"/>
            </a:xfrm>
            <a:prstGeom prst="ellipse">
              <a:avLst/>
            </a:prstGeom>
            <a:noFill/>
            <a:ln w="28575" cap="flat" cmpd="sng" algn="ctr">
              <a:solidFill>
                <a:schemeClr val="accent2"/>
              </a:solidFill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2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6" name="Image 25"/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59970" y="1697990"/>
              <a:ext cx="612000" cy="612000"/>
            </a:xfrm>
            <a:prstGeom prst="rect">
              <a:avLst/>
            </a:prstGeom>
          </p:spPr>
        </p:pic>
        <p:pic>
          <p:nvPicPr>
            <p:cNvPr id="27" name="Image 26"/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36405" y="1522999"/>
              <a:ext cx="612000" cy="612000"/>
            </a:xfrm>
            <a:prstGeom prst="rect">
              <a:avLst/>
            </a:prstGeom>
          </p:spPr>
        </p:pic>
        <p:pic>
          <p:nvPicPr>
            <p:cNvPr id="28" name="Image 2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910524" y="1607416"/>
              <a:ext cx="612000" cy="612000"/>
            </a:xfrm>
            <a:prstGeom prst="rect">
              <a:avLst/>
            </a:prstGeom>
          </p:spPr>
        </p:pic>
        <p:pic>
          <p:nvPicPr>
            <p:cNvPr id="29" name="Image 28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71152" y="1449315"/>
              <a:ext cx="612000" cy="612000"/>
            </a:xfrm>
            <a:prstGeom prst="rect">
              <a:avLst/>
            </a:prstGeom>
          </p:spPr>
        </p:pic>
        <p:pic>
          <p:nvPicPr>
            <p:cNvPr id="30" name="Image 29"/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623057"/>
              <a:ext cx="612000" cy="612000"/>
            </a:xfrm>
            <a:prstGeom prst="rect">
              <a:avLst/>
            </a:prstGeom>
          </p:spPr>
        </p:pic>
        <p:pic>
          <p:nvPicPr>
            <p:cNvPr id="31" name="Image 30"/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766645" y="1467597"/>
              <a:ext cx="612000" cy="612000"/>
            </a:xfrm>
            <a:prstGeom prst="rect">
              <a:avLst/>
            </a:prstGeom>
          </p:spPr>
        </p:pic>
        <p:pic>
          <p:nvPicPr>
            <p:cNvPr id="32" name="Image 31"/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75303" y="1469657"/>
              <a:ext cx="612000" cy="612000"/>
            </a:xfrm>
            <a:prstGeom prst="rect">
              <a:avLst/>
            </a:prstGeom>
          </p:spPr>
        </p:pic>
        <p:pic>
          <p:nvPicPr>
            <p:cNvPr id="33" name="Image 32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14838" y="1707623"/>
              <a:ext cx="612000" cy="612000"/>
            </a:xfrm>
            <a:prstGeom prst="rect">
              <a:avLst/>
            </a:prstGeom>
          </p:spPr>
        </p:pic>
        <p:pic>
          <p:nvPicPr>
            <p:cNvPr id="34" name="Image 33"/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06352" y="1654060"/>
              <a:ext cx="612000" cy="612000"/>
            </a:xfrm>
            <a:prstGeom prst="rect">
              <a:avLst/>
            </a:prstGeom>
          </p:spPr>
        </p:pic>
      </p:grpSp>
      <p:sp>
        <p:nvSpPr>
          <p:cNvPr id="41" name="ZoneTexte 40"/>
          <p:cNvSpPr txBox="1"/>
          <p:nvPr/>
        </p:nvSpPr>
        <p:spPr>
          <a:xfrm>
            <a:off x="4551444" y="831910"/>
            <a:ext cx="443040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Task</a:t>
            </a:r>
            <a:endParaRPr lang="fr-FR" sz="2000" b="1" dirty="0"/>
          </a:p>
        </p:txBody>
      </p:sp>
      <p:grpSp>
        <p:nvGrpSpPr>
          <p:cNvPr id="76" name="Groupe 75"/>
          <p:cNvGrpSpPr/>
          <p:nvPr/>
        </p:nvGrpSpPr>
        <p:grpSpPr>
          <a:xfrm>
            <a:off x="6730701" y="2531030"/>
            <a:ext cx="1375302" cy="735014"/>
            <a:chOff x="6614838" y="2461478"/>
            <a:chExt cx="1375302" cy="735014"/>
          </a:xfrm>
        </p:grpSpPr>
        <p:sp>
          <p:nvSpPr>
            <p:cNvPr id="75" name="Rectangle à coins arrondis 74"/>
            <p:cNvSpPr/>
            <p:nvPr/>
          </p:nvSpPr>
          <p:spPr>
            <a:xfrm>
              <a:off x="6614838" y="2461478"/>
              <a:ext cx="1375302" cy="735014"/>
            </a:xfrm>
            <a:prstGeom prst="roundRect">
              <a:avLst/>
            </a:prstGeom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1" name="Image 70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2751" y="2524900"/>
              <a:ext cx="612000" cy="612000"/>
            </a:xfrm>
            <a:prstGeom prst="rect">
              <a:avLst/>
            </a:prstGeom>
          </p:spPr>
        </p:pic>
        <p:sp>
          <p:nvSpPr>
            <p:cNvPr id="72" name="ZoneTexte 71"/>
            <p:cNvSpPr txBox="1"/>
            <p:nvPr/>
          </p:nvSpPr>
          <p:spPr>
            <a:xfrm>
              <a:off x="7355864" y="2644621"/>
              <a:ext cx="63427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smtClean="0"/>
                <a:t>= cat</a:t>
              </a:r>
              <a:endParaRPr lang="fr-FR" dirty="0"/>
            </a:p>
          </p:txBody>
        </p:sp>
      </p:grpSp>
      <p:sp>
        <p:nvSpPr>
          <p:cNvPr id="80" name="ZoneTexte 79"/>
          <p:cNvSpPr txBox="1"/>
          <p:nvPr/>
        </p:nvSpPr>
        <p:spPr>
          <a:xfrm>
            <a:off x="5619522" y="4228439"/>
            <a:ext cx="3362324" cy="908864"/>
          </a:xfrm>
          <a:prstGeom prst="ellipse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Small </a:t>
            </a:r>
            <a:r>
              <a:rPr lang="fr-FR" dirty="0" err="1" smtClean="0"/>
              <a:t>intermediate</a:t>
            </a:r>
            <a:endParaRPr lang="fr-FR" dirty="0" smtClean="0"/>
          </a:p>
          <a:p>
            <a:pPr algn="ctr"/>
            <a:r>
              <a:rPr lang="fr-FR" dirty="0" err="1" smtClean="0"/>
              <a:t>representation</a:t>
            </a:r>
            <a:endParaRPr lang="fr-FR" dirty="0"/>
          </a:p>
        </p:txBody>
      </p:sp>
      <p:cxnSp>
        <p:nvCxnSpPr>
          <p:cNvPr id="84" name="Connecteur droit avec flèche 83"/>
          <p:cNvCxnSpPr/>
          <p:nvPr/>
        </p:nvCxnSpPr>
        <p:spPr>
          <a:xfrm flipV="1">
            <a:off x="7035340" y="3744674"/>
            <a:ext cx="0" cy="426812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grpSp>
        <p:nvGrpSpPr>
          <p:cNvPr id="47" name="Groupe 46"/>
          <p:cNvGrpSpPr/>
          <p:nvPr/>
        </p:nvGrpSpPr>
        <p:grpSpPr>
          <a:xfrm>
            <a:off x="193658" y="3249538"/>
            <a:ext cx="2913655" cy="1921214"/>
            <a:chOff x="193658" y="3249538"/>
            <a:chExt cx="2913655" cy="1921214"/>
          </a:xfrm>
        </p:grpSpPr>
        <p:sp>
          <p:nvSpPr>
            <p:cNvPr id="42" name="Rectangle à coins arrondis 41"/>
            <p:cNvSpPr/>
            <p:nvPr/>
          </p:nvSpPr>
          <p:spPr>
            <a:xfrm>
              <a:off x="193658" y="3251374"/>
              <a:ext cx="2913655" cy="1919378"/>
            </a:xfrm>
            <a:prstGeom prst="roundRect">
              <a:avLst/>
            </a:prstGeom>
            <a:solidFill>
              <a:schemeClr val="accent1"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 dirty="0"/>
            </a:p>
          </p:txBody>
        </p:sp>
        <p:sp>
          <p:nvSpPr>
            <p:cNvPr id="54" name="ZoneTexte 53"/>
            <p:cNvSpPr txBox="1"/>
            <p:nvPr/>
          </p:nvSpPr>
          <p:spPr>
            <a:xfrm>
              <a:off x="371299" y="3249538"/>
              <a:ext cx="2555247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i="1" dirty="0" err="1" smtClean="0">
                  <a:solidFill>
                    <a:srgbClr val="C00000"/>
                  </a:solidFill>
                </a:rPr>
                <a:t>Distributed</a:t>
              </a:r>
              <a:r>
                <a:rPr lang="fr-FR" sz="2000" b="1" dirty="0" smtClean="0"/>
                <a:t> </a:t>
              </a:r>
              <a:r>
                <a:rPr lang="fr-FR" sz="2000" b="1" dirty="0" err="1" smtClean="0"/>
                <a:t>database</a:t>
              </a:r>
              <a:endParaRPr lang="fr-FR" sz="2000" b="1" dirty="0"/>
            </a:p>
          </p:txBody>
        </p:sp>
        <p:pic>
          <p:nvPicPr>
            <p:cNvPr id="57" name="Image 56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3558" y="4132413"/>
              <a:ext cx="612000" cy="612000"/>
            </a:xfrm>
            <a:prstGeom prst="rect">
              <a:avLst/>
            </a:prstGeom>
          </p:spPr>
        </p:pic>
        <p:pic>
          <p:nvPicPr>
            <p:cNvPr id="58" name="Image 57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0811" y="4207290"/>
              <a:ext cx="612000" cy="612000"/>
            </a:xfrm>
            <a:prstGeom prst="rect">
              <a:avLst/>
            </a:prstGeom>
          </p:spPr>
        </p:pic>
        <p:pic>
          <p:nvPicPr>
            <p:cNvPr id="59" name="Image 58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300" y="4128860"/>
              <a:ext cx="612000" cy="612000"/>
            </a:xfrm>
            <a:prstGeom prst="rect">
              <a:avLst/>
            </a:prstGeom>
          </p:spPr>
        </p:pic>
        <p:pic>
          <p:nvPicPr>
            <p:cNvPr id="60" name="Image 59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18865" y="4226303"/>
              <a:ext cx="612000" cy="612000"/>
            </a:xfrm>
            <a:prstGeom prst="rect">
              <a:avLst/>
            </a:prstGeom>
          </p:spPr>
        </p:pic>
        <p:pic>
          <p:nvPicPr>
            <p:cNvPr id="61" name="Image 60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21760" y="4337742"/>
              <a:ext cx="612000" cy="612000"/>
            </a:xfrm>
            <a:prstGeom prst="rect">
              <a:avLst/>
            </a:prstGeom>
          </p:spPr>
        </p:pic>
        <p:pic>
          <p:nvPicPr>
            <p:cNvPr id="62" name="Image 61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30522" y="4133776"/>
              <a:ext cx="612000" cy="612000"/>
            </a:xfrm>
            <a:prstGeom prst="rect">
              <a:avLst/>
            </a:prstGeom>
          </p:spPr>
        </p:pic>
        <p:pic>
          <p:nvPicPr>
            <p:cNvPr id="63" name="Image 62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44725" y="4210183"/>
              <a:ext cx="612000" cy="612000"/>
            </a:xfrm>
            <a:prstGeom prst="rect">
              <a:avLst/>
            </a:prstGeom>
          </p:spPr>
        </p:pic>
        <p:pic>
          <p:nvPicPr>
            <p:cNvPr id="64" name="Image 63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0272" y="4313919"/>
              <a:ext cx="612000" cy="612000"/>
            </a:xfrm>
            <a:prstGeom prst="rect">
              <a:avLst/>
            </a:prstGeom>
          </p:spPr>
        </p:pic>
        <p:pic>
          <p:nvPicPr>
            <p:cNvPr id="65" name="Image 64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3758" y="4377296"/>
              <a:ext cx="740520" cy="493680"/>
            </a:xfrm>
            <a:prstGeom prst="rect">
              <a:avLst/>
            </a:prstGeom>
          </p:spPr>
        </p:pic>
        <p:pic>
          <p:nvPicPr>
            <p:cNvPr id="9" name="Image 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54769" y="3723215"/>
              <a:ext cx="824165" cy="540000"/>
            </a:xfrm>
            <a:prstGeom prst="rect">
              <a:avLst/>
            </a:prstGeom>
          </p:spPr>
        </p:pic>
        <p:pic>
          <p:nvPicPr>
            <p:cNvPr id="108" name="Image 107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64728" y="3718143"/>
              <a:ext cx="824165" cy="540000"/>
            </a:xfrm>
            <a:prstGeom prst="rect">
              <a:avLst/>
            </a:prstGeom>
          </p:spPr>
        </p:pic>
        <p:pic>
          <p:nvPicPr>
            <p:cNvPr id="109" name="Image 108"/>
            <p:cNvPicPr>
              <a:picLocks noChangeAspect="1"/>
            </p:cNvPicPr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28177" y="3736949"/>
              <a:ext cx="824165" cy="540000"/>
            </a:xfrm>
            <a:prstGeom prst="rect">
              <a:avLst/>
            </a:prstGeom>
          </p:spPr>
        </p:pic>
        <p:sp>
          <p:nvSpPr>
            <p:cNvPr id="119" name="Rectangle 118"/>
            <p:cNvSpPr/>
            <p:nvPr/>
          </p:nvSpPr>
          <p:spPr>
            <a:xfrm>
              <a:off x="364728" y="3652483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0" name="Rectangle 119"/>
            <p:cNvSpPr/>
            <p:nvPr/>
          </p:nvSpPr>
          <p:spPr>
            <a:xfrm>
              <a:off x="1243062" y="3649331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127117" y="3648808"/>
              <a:ext cx="824165" cy="1403309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</p:grpSp>
      <p:sp>
        <p:nvSpPr>
          <p:cNvPr id="78" name="ZoneTexte 77"/>
          <p:cNvSpPr txBox="1"/>
          <p:nvPr/>
        </p:nvSpPr>
        <p:spPr>
          <a:xfrm>
            <a:off x="193658" y="843886"/>
            <a:ext cx="29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i="1" dirty="0" smtClean="0">
                <a:solidFill>
                  <a:srgbClr val="C00000"/>
                </a:solidFill>
              </a:rPr>
              <a:t>Large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database</a:t>
            </a:r>
            <a:endParaRPr lang="fr-FR" sz="2000" b="1" dirty="0"/>
          </a:p>
        </p:txBody>
      </p:sp>
      <p:grpSp>
        <p:nvGrpSpPr>
          <p:cNvPr id="3" name="Groupe 2"/>
          <p:cNvGrpSpPr/>
          <p:nvPr/>
        </p:nvGrpSpPr>
        <p:grpSpPr>
          <a:xfrm>
            <a:off x="353833" y="1389358"/>
            <a:ext cx="2445073" cy="1651596"/>
            <a:chOff x="353833" y="1389358"/>
            <a:chExt cx="2445073" cy="1651596"/>
          </a:xfrm>
        </p:grpSpPr>
        <p:pic>
          <p:nvPicPr>
            <p:cNvPr id="81" name="Image 80"/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567500" y="2073217"/>
              <a:ext cx="612000" cy="612000"/>
            </a:xfrm>
            <a:prstGeom prst="rect">
              <a:avLst/>
            </a:prstGeom>
          </p:spPr>
        </p:pic>
        <p:pic>
          <p:nvPicPr>
            <p:cNvPr id="82" name="Image 81"/>
            <p:cNvPicPr>
              <a:picLocks noChangeAspect="1"/>
            </p:cNvPicPr>
            <p:nvPr/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03684" y="2099134"/>
              <a:ext cx="612000" cy="612000"/>
            </a:xfrm>
            <a:prstGeom prst="rect">
              <a:avLst/>
            </a:prstGeom>
          </p:spPr>
        </p:pic>
        <p:pic>
          <p:nvPicPr>
            <p:cNvPr id="85" name="Image 84"/>
            <p:cNvPicPr>
              <a:picLocks noChangeAspect="1"/>
            </p:cNvPicPr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53833" y="2013805"/>
              <a:ext cx="612000" cy="612000"/>
            </a:xfrm>
            <a:prstGeom prst="rect">
              <a:avLst/>
            </a:prstGeom>
          </p:spPr>
        </p:pic>
        <p:pic>
          <p:nvPicPr>
            <p:cNvPr id="86" name="Image 85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70300" y="1389358"/>
              <a:ext cx="612000" cy="612000"/>
            </a:xfrm>
            <a:prstGeom prst="rect">
              <a:avLst/>
            </a:prstGeom>
          </p:spPr>
        </p:pic>
        <p:pic>
          <p:nvPicPr>
            <p:cNvPr id="87" name="Image 86"/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86906" y="1430300"/>
              <a:ext cx="612000" cy="612000"/>
            </a:xfrm>
            <a:prstGeom prst="rect">
              <a:avLst/>
            </a:prstGeom>
          </p:spPr>
        </p:pic>
        <p:pic>
          <p:nvPicPr>
            <p:cNvPr id="88" name="Image 87"/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147445" y="2118854"/>
              <a:ext cx="612000" cy="612000"/>
            </a:xfrm>
            <a:prstGeom prst="rect">
              <a:avLst/>
            </a:prstGeom>
          </p:spPr>
        </p:pic>
        <p:pic>
          <p:nvPicPr>
            <p:cNvPr id="89" name="Image 88"/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7599" y="1389358"/>
              <a:ext cx="612000" cy="612000"/>
            </a:xfrm>
            <a:prstGeom prst="rect">
              <a:avLst/>
            </a:prstGeom>
          </p:spPr>
        </p:pic>
        <p:pic>
          <p:nvPicPr>
            <p:cNvPr id="90" name="Image 89"/>
            <p:cNvPicPr>
              <a:picLocks noChangeAspect="1"/>
            </p:cNvPicPr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80280" y="1562291"/>
              <a:ext cx="612000" cy="612000"/>
            </a:xfrm>
            <a:prstGeom prst="rect">
              <a:avLst/>
            </a:prstGeom>
          </p:spPr>
        </p:pic>
        <p:pic>
          <p:nvPicPr>
            <p:cNvPr id="94" name="Image 93"/>
            <p:cNvPicPr>
              <a:picLocks noChangeAspect="1"/>
            </p:cNvPicPr>
            <p:nvPr/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69033" y="2428954"/>
              <a:ext cx="612000" cy="612000"/>
            </a:xfrm>
            <a:prstGeom prst="rect">
              <a:avLst/>
            </a:prstGeom>
          </p:spPr>
        </p:pic>
        <p:pic>
          <p:nvPicPr>
            <p:cNvPr id="95" name="Image 94"/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83302" y="1627058"/>
              <a:ext cx="612000" cy="612000"/>
            </a:xfrm>
            <a:prstGeom prst="rect">
              <a:avLst/>
            </a:prstGeom>
          </p:spPr>
        </p:pic>
        <p:pic>
          <p:nvPicPr>
            <p:cNvPr id="97" name="Image 96"/>
            <p:cNvPicPr>
              <a:picLocks noChangeAspect="1"/>
            </p:cNvPicPr>
            <p:nvPr/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799549" y="2387460"/>
              <a:ext cx="612000" cy="612000"/>
            </a:xfrm>
            <a:prstGeom prst="rect">
              <a:avLst/>
            </a:prstGeom>
          </p:spPr>
        </p:pic>
      </p:grpSp>
      <p:sp>
        <p:nvSpPr>
          <p:cNvPr id="17" name="ZoneTexte 16"/>
          <p:cNvSpPr txBox="1"/>
          <p:nvPr/>
        </p:nvSpPr>
        <p:spPr>
          <a:xfrm>
            <a:off x="7550833" y="3839961"/>
            <a:ext cx="1043876" cy="36933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i="1" dirty="0" err="1" smtClean="0">
                <a:solidFill>
                  <a:schemeClr val="tx1"/>
                </a:solidFill>
              </a:rPr>
              <a:t>Idea</a:t>
            </a:r>
            <a:r>
              <a:rPr lang="fr-FR" b="1" i="1" dirty="0" smtClean="0">
                <a:solidFill>
                  <a:schemeClr val="tx1"/>
                </a:solidFill>
              </a:rPr>
              <a:t>!       </a:t>
            </a:r>
            <a:endParaRPr lang="fr-FR" b="1" i="1" dirty="0">
              <a:solidFill>
                <a:schemeClr val="tx1"/>
              </a:solidFill>
            </a:endParaRPr>
          </a:p>
        </p:txBody>
      </p:sp>
      <p:cxnSp>
        <p:nvCxnSpPr>
          <p:cNvPr id="115" name="Connecteur droit avec flèche 114"/>
          <p:cNvCxnSpPr/>
          <p:nvPr/>
        </p:nvCxnSpPr>
        <p:spPr>
          <a:xfrm flipV="1">
            <a:off x="3163523" y="4835864"/>
            <a:ext cx="2247870" cy="49245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6" name="Image 35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95688" y="3615541"/>
            <a:ext cx="702787" cy="748698"/>
          </a:xfrm>
          <a:prstGeom prst="rect">
            <a:avLst/>
          </a:prstGeom>
        </p:spPr>
      </p:pic>
      <p:sp>
        <p:nvSpPr>
          <p:cNvPr id="37" name="ZoneTexte 36"/>
          <p:cNvSpPr txBox="1"/>
          <p:nvPr/>
        </p:nvSpPr>
        <p:spPr>
          <a:xfrm>
            <a:off x="3936131" y="5175596"/>
            <a:ext cx="5086353" cy="13280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err="1" smtClean="0"/>
              <a:t>Desired</a:t>
            </a:r>
            <a:r>
              <a:rPr lang="fr-FR" b="1" i="1" dirty="0" smtClean="0"/>
              <a:t> </a:t>
            </a:r>
            <a:r>
              <a:rPr lang="fr-FR" b="1" i="1" dirty="0" err="1" smtClean="0"/>
              <a:t>properties</a:t>
            </a:r>
            <a:endParaRPr lang="fr-FR" b="1" i="1" dirty="0" smtClean="0"/>
          </a:p>
          <a:p>
            <a:pPr marL="285750" indent="-285750">
              <a:buFontTx/>
              <a:buChar char="-"/>
            </a:pPr>
            <a:r>
              <a:rPr lang="fr-FR" b="1" dirty="0" err="1" smtClean="0"/>
              <a:t>Fast</a:t>
            </a:r>
            <a:r>
              <a:rPr lang="fr-FR" dirty="0" smtClean="0"/>
              <a:t> to </a:t>
            </a:r>
            <a:r>
              <a:rPr lang="fr-FR" dirty="0" err="1" smtClean="0"/>
              <a:t>compute</a:t>
            </a:r>
            <a:r>
              <a:rPr lang="fr-FR" dirty="0" smtClean="0"/>
              <a:t> (</a:t>
            </a:r>
            <a:r>
              <a:rPr lang="fr-FR" dirty="0" err="1" smtClean="0"/>
              <a:t>distributed</a:t>
            </a:r>
            <a:r>
              <a:rPr lang="fr-FR" dirty="0" smtClean="0"/>
              <a:t>, streaming, </a:t>
            </a:r>
            <a:r>
              <a:rPr lang="fr-FR" b="1" dirty="0" smtClean="0"/>
              <a:t>GPU</a:t>
            </a:r>
            <a:r>
              <a:rPr lang="fr-FR" dirty="0" smtClean="0"/>
              <a:t>…)</a:t>
            </a:r>
          </a:p>
          <a:p>
            <a:pPr marL="285750" indent="-285750">
              <a:buFontTx/>
              <a:buChar char="-"/>
            </a:pPr>
            <a:r>
              <a:rPr lang="fr-FR" dirty="0" err="1">
                <a:solidFill>
                  <a:srgbClr val="C00000"/>
                </a:solidFill>
              </a:rPr>
              <a:t>Preserve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dirty="0" err="1">
                <a:solidFill>
                  <a:srgbClr val="C00000"/>
                </a:solidFill>
              </a:rPr>
              <a:t>desired</a:t>
            </a:r>
            <a:r>
              <a:rPr lang="fr-FR" dirty="0">
                <a:solidFill>
                  <a:srgbClr val="C00000"/>
                </a:solidFill>
              </a:rPr>
              <a:t> </a:t>
            </a:r>
            <a:r>
              <a:rPr lang="fr-FR" b="1" dirty="0" smtClean="0">
                <a:solidFill>
                  <a:srgbClr val="C00000"/>
                </a:solidFill>
              </a:rPr>
              <a:t>information</a:t>
            </a:r>
            <a:endParaRPr lang="fr-FR" dirty="0" smtClean="0">
              <a:solidFill>
                <a:srgbClr val="C00000"/>
              </a:solidFill>
            </a:endParaRPr>
          </a:p>
          <a:p>
            <a:pPr marL="285750" indent="-285750">
              <a:buFontTx/>
              <a:buChar char="-"/>
            </a:pPr>
            <a:r>
              <a:rPr lang="fr-FR" dirty="0" err="1" smtClean="0"/>
              <a:t>Preserve</a:t>
            </a:r>
            <a:r>
              <a:rPr lang="fr-FR" dirty="0" smtClean="0"/>
              <a:t> </a:t>
            </a:r>
            <a:r>
              <a:rPr lang="fr-FR" b="1" dirty="0" smtClean="0"/>
              <a:t>data </a:t>
            </a:r>
            <a:r>
              <a:rPr lang="fr-FR" b="1" dirty="0" err="1" smtClean="0"/>
              <a:t>privacy</a:t>
            </a:r>
            <a:endParaRPr lang="fr-FR" b="1" dirty="0" smtClean="0"/>
          </a:p>
        </p:txBody>
      </p:sp>
      <p:sp>
        <p:nvSpPr>
          <p:cNvPr id="43" name="ZoneTexte 42"/>
          <p:cNvSpPr txBox="1"/>
          <p:nvPr/>
        </p:nvSpPr>
        <p:spPr>
          <a:xfrm>
            <a:off x="3162530" y="2122981"/>
            <a:ext cx="1338344" cy="369332"/>
          </a:xfrm>
          <a:prstGeom prst="rect">
            <a:avLst/>
          </a:prstGeom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>
                <a:solidFill>
                  <a:srgbClr val="C00000"/>
                </a:solidFill>
              </a:rPr>
              <a:t>Slow, </a:t>
            </a:r>
            <a:r>
              <a:rPr lang="fr-FR" b="1" i="1" dirty="0" err="1" smtClean="0">
                <a:solidFill>
                  <a:srgbClr val="C00000"/>
                </a:solidFill>
              </a:rPr>
              <a:t>costly</a:t>
            </a:r>
            <a:endParaRPr lang="fr-FR" b="1" i="1" dirty="0">
              <a:solidFill>
                <a:srgbClr val="C00000"/>
              </a:solidFill>
            </a:endParaRPr>
          </a:p>
        </p:txBody>
      </p:sp>
      <p:cxnSp>
        <p:nvCxnSpPr>
          <p:cNvPr id="118" name="Connecteur droit avec flèche 117"/>
          <p:cNvCxnSpPr/>
          <p:nvPr/>
        </p:nvCxnSpPr>
        <p:spPr>
          <a:xfrm flipV="1">
            <a:off x="3149603" y="2036059"/>
            <a:ext cx="1375508" cy="3756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22" name="ZoneTexte 121"/>
          <p:cNvSpPr txBox="1"/>
          <p:nvPr/>
        </p:nvSpPr>
        <p:spPr>
          <a:xfrm>
            <a:off x="3329001" y="1663040"/>
            <a:ext cx="10054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smtClean="0"/>
              <a:t>Learning</a:t>
            </a:r>
            <a:endParaRPr lang="fr-FR" b="1" dirty="0"/>
          </a:p>
        </p:txBody>
      </p:sp>
      <p:sp>
        <p:nvSpPr>
          <p:cNvPr id="123" name="ZoneTexte 122"/>
          <p:cNvSpPr txBox="1"/>
          <p:nvPr/>
        </p:nvSpPr>
        <p:spPr>
          <a:xfrm>
            <a:off x="3379010" y="4070899"/>
            <a:ext cx="1751311" cy="102155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endParaRPr lang="fr-FR" b="1" dirty="0" smtClean="0">
              <a:solidFill>
                <a:schemeClr val="tx1"/>
              </a:solidFill>
            </a:endParaRPr>
          </a:p>
          <a:p>
            <a:r>
              <a:rPr lang="fr-FR" b="1" dirty="0" smtClean="0">
                <a:solidFill>
                  <a:schemeClr val="tx1"/>
                </a:solidFill>
              </a:rPr>
              <a:t>1: Compression</a:t>
            </a:r>
          </a:p>
          <a:p>
            <a:endParaRPr lang="fr-FR" b="1" dirty="0">
              <a:solidFill>
                <a:schemeClr val="tx1"/>
              </a:solidFill>
            </a:endParaRPr>
          </a:p>
        </p:txBody>
      </p:sp>
      <p:sp>
        <p:nvSpPr>
          <p:cNvPr id="124" name="ZoneTexte 123"/>
          <p:cNvSpPr txBox="1"/>
          <p:nvPr/>
        </p:nvSpPr>
        <p:spPr>
          <a:xfrm>
            <a:off x="5648476" y="3744674"/>
            <a:ext cx="1275402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b="1" dirty="0" smtClean="0"/>
              <a:t>2: Learning</a:t>
            </a:r>
            <a:endParaRPr lang="fr-FR" b="1" dirty="0"/>
          </a:p>
        </p:txBody>
      </p:sp>
      <p:sp>
        <p:nvSpPr>
          <p:cNvPr id="116" name="ZoneTexte 11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" name="Espace réservé de la date 4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978709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17" grpId="0"/>
      <p:bldP spid="37" grpId="0" animBg="1"/>
      <p:bldP spid="43" grpId="0" animBg="1"/>
      <p:bldP spid="123" grpId="0" animBg="1"/>
      <p:bldP spid="124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ZoneTexte 2"/>
          <p:cNvSpPr txBox="1"/>
          <p:nvPr/>
        </p:nvSpPr>
        <p:spPr>
          <a:xfrm>
            <a:off x="216131" y="937522"/>
            <a:ext cx="8719242" cy="535531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Keriven, Bourrier, </a:t>
            </a:r>
            <a:r>
              <a:rPr lang="fr-FR" dirty="0" err="1" smtClean="0"/>
              <a:t>Gribonval</a:t>
            </a:r>
            <a:r>
              <a:rPr lang="fr-FR" dirty="0" smtClean="0"/>
              <a:t>, Pérez. </a:t>
            </a:r>
            <a:r>
              <a:rPr lang="fr-FR" b="1" dirty="0" err="1" smtClean="0"/>
              <a:t>Sketching</a:t>
            </a:r>
            <a:r>
              <a:rPr lang="fr-FR" b="1" dirty="0" smtClean="0"/>
              <a:t> for Large-</a:t>
            </a:r>
            <a:r>
              <a:rPr lang="fr-FR" b="1" dirty="0" err="1" smtClean="0"/>
              <a:t>Scale</a:t>
            </a:r>
            <a:r>
              <a:rPr lang="fr-FR" b="1" dirty="0" smtClean="0"/>
              <a:t> Learning of Mixture </a:t>
            </a:r>
            <a:r>
              <a:rPr lang="fr-FR" b="1" dirty="0" err="1" smtClean="0"/>
              <a:t>Models</a:t>
            </a:r>
            <a:r>
              <a:rPr lang="fr-FR" dirty="0" smtClean="0"/>
              <a:t> </a:t>
            </a:r>
            <a:r>
              <a:rPr lang="fr-FR" i="1" dirty="0" smtClean="0"/>
              <a:t>Information &amp; </a:t>
            </a:r>
            <a:r>
              <a:rPr lang="fr-FR" i="1" dirty="0" err="1" smtClean="0"/>
              <a:t>Inference</a:t>
            </a:r>
            <a:r>
              <a:rPr lang="fr-FR" i="1" dirty="0" smtClean="0"/>
              <a:t>: a Journal of the IMA, </a:t>
            </a:r>
            <a:r>
              <a:rPr lang="fr-FR" dirty="0" smtClean="0"/>
              <a:t>2017. </a:t>
            </a:r>
            <a:r>
              <a:rPr lang="fr-FR" dirty="0"/>
              <a:t>&lt;</a:t>
            </a:r>
            <a:r>
              <a:rPr lang="fr-FR" dirty="0" smtClean="0"/>
              <a:t>arXiv:1606.02838&gt;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Keriven, Tremblay, </a:t>
            </a:r>
            <a:r>
              <a:rPr lang="fr-FR" dirty="0" err="1" smtClean="0"/>
              <a:t>Traonmilin</a:t>
            </a:r>
            <a:r>
              <a:rPr lang="fr-FR" dirty="0" smtClean="0"/>
              <a:t>, </a:t>
            </a:r>
            <a:r>
              <a:rPr lang="fr-FR" dirty="0" err="1" smtClean="0"/>
              <a:t>Gribonval</a:t>
            </a:r>
            <a:r>
              <a:rPr lang="fr-FR" dirty="0" smtClean="0"/>
              <a:t>. </a:t>
            </a:r>
            <a:r>
              <a:rPr lang="fr-FR" b="1" dirty="0" smtClean="0"/>
              <a:t>Compressive k-</a:t>
            </a:r>
            <a:r>
              <a:rPr lang="fr-FR" b="1" dirty="0" err="1" smtClean="0"/>
              <a:t>means</a:t>
            </a:r>
            <a:r>
              <a:rPr lang="fr-FR" dirty="0" smtClean="0"/>
              <a:t> </a:t>
            </a:r>
            <a:r>
              <a:rPr lang="fr-FR" i="1" dirty="0" smtClean="0"/>
              <a:t>ICASSP, </a:t>
            </a:r>
            <a:r>
              <a:rPr lang="fr-FR" dirty="0" smtClean="0"/>
              <a:t>2017.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/>
              <a:t>Keriven, </a:t>
            </a:r>
            <a:r>
              <a:rPr lang="fr-FR" dirty="0" err="1"/>
              <a:t>Deleforge</a:t>
            </a:r>
            <a:r>
              <a:rPr lang="fr-FR" dirty="0"/>
              <a:t>, </a:t>
            </a:r>
            <a:r>
              <a:rPr lang="fr-FR" dirty="0" err="1"/>
              <a:t>Liutkus</a:t>
            </a:r>
            <a:r>
              <a:rPr lang="fr-FR" dirty="0"/>
              <a:t>. </a:t>
            </a:r>
            <a:r>
              <a:rPr lang="en-US" b="1" dirty="0"/>
              <a:t>Blind Source Separation Using Mixtures of Alpha-Stable Distributions .</a:t>
            </a:r>
            <a:r>
              <a:rPr lang="en-US" dirty="0"/>
              <a:t> </a:t>
            </a:r>
            <a:r>
              <a:rPr lang="en-US" i="1" dirty="0"/>
              <a:t>ICASSP</a:t>
            </a:r>
            <a:r>
              <a:rPr lang="en-US" dirty="0"/>
              <a:t>, </a:t>
            </a:r>
            <a:r>
              <a:rPr lang="en-US" dirty="0" smtClean="0"/>
              <a:t>2018</a:t>
            </a:r>
            <a:endParaRPr lang="fr-FR" dirty="0" smtClean="0"/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Keriven. </a:t>
            </a:r>
            <a:r>
              <a:rPr lang="fr-FR" b="1" dirty="0" err="1" smtClean="0"/>
              <a:t>Sketching</a:t>
            </a:r>
            <a:r>
              <a:rPr lang="fr-FR" b="1" dirty="0" smtClean="0"/>
              <a:t> for Large-</a:t>
            </a:r>
            <a:r>
              <a:rPr lang="fr-FR" b="1" dirty="0" err="1" smtClean="0"/>
              <a:t>Scale</a:t>
            </a:r>
            <a:r>
              <a:rPr lang="fr-FR" b="1" dirty="0" smtClean="0"/>
              <a:t> Learning of Mixture </a:t>
            </a:r>
            <a:r>
              <a:rPr lang="fr-FR" b="1" dirty="0" err="1" smtClean="0"/>
              <a:t>Models</a:t>
            </a:r>
            <a:r>
              <a:rPr lang="fr-FR" dirty="0" smtClean="0"/>
              <a:t>. </a:t>
            </a:r>
            <a:r>
              <a:rPr lang="fr-FR" i="1" dirty="0" smtClean="0"/>
              <a:t>PhD </a:t>
            </a:r>
            <a:r>
              <a:rPr lang="fr-FR" i="1" dirty="0" err="1" smtClean="0"/>
              <a:t>Thesis</a:t>
            </a:r>
            <a:r>
              <a:rPr lang="fr-FR" i="1" dirty="0" smtClean="0"/>
              <a:t>.                </a:t>
            </a:r>
            <a:r>
              <a:rPr lang="fr-FR" dirty="0" smtClean="0"/>
              <a:t>&lt;tel-01620815&gt;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/>
              <a:t>Gribonval</a:t>
            </a:r>
            <a:r>
              <a:rPr lang="fr-FR" dirty="0"/>
              <a:t>, Blanchard, Keriven, </a:t>
            </a:r>
            <a:r>
              <a:rPr lang="fr-FR" dirty="0" err="1"/>
              <a:t>Traonmilin</a:t>
            </a:r>
            <a:r>
              <a:rPr lang="fr-FR" dirty="0"/>
              <a:t>. </a:t>
            </a:r>
            <a:r>
              <a:rPr lang="en-US" b="1" dirty="0"/>
              <a:t>Compressive Statistical Learning with Random Feature Moments</a:t>
            </a:r>
            <a:r>
              <a:rPr lang="fr-FR" dirty="0"/>
              <a:t>. </a:t>
            </a:r>
            <a:r>
              <a:rPr lang="fr-FR" i="1" dirty="0" err="1"/>
              <a:t>Preprint</a:t>
            </a:r>
            <a:r>
              <a:rPr lang="fr-FR" dirty="0"/>
              <a:t> 2017. &lt;arXiv:1706.07180</a:t>
            </a:r>
            <a:r>
              <a:rPr lang="fr-FR" dirty="0" smtClean="0"/>
              <a:t>&gt;</a:t>
            </a:r>
          </a:p>
          <a:p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Poon, Keriven, </a:t>
            </a:r>
            <a:r>
              <a:rPr lang="fr-FR" dirty="0" err="1" smtClean="0"/>
              <a:t>Peyré</a:t>
            </a:r>
            <a:r>
              <a:rPr lang="fr-FR" dirty="0" smtClean="0"/>
              <a:t>. </a:t>
            </a:r>
            <a:r>
              <a:rPr lang="en-US" b="1" dirty="0"/>
              <a:t>A Dual Certificates Analysis of Compressive Off-the-Grid </a:t>
            </a:r>
            <a:r>
              <a:rPr lang="en-US" b="1" dirty="0" smtClean="0"/>
              <a:t>Recovery. </a:t>
            </a:r>
            <a:r>
              <a:rPr lang="en-US" i="1" dirty="0" smtClean="0"/>
              <a:t>Submitted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smtClean="0"/>
              <a:t>Code</a:t>
            </a:r>
            <a:r>
              <a:rPr lang="fr-FR" dirty="0" smtClean="0"/>
              <a:t>: sketchml.gforge.inria.fr,</a:t>
            </a:r>
          </a:p>
          <a:p>
            <a:r>
              <a:rPr lang="fr-FR" dirty="0"/>
              <a:t>	</a:t>
            </a:r>
            <a:r>
              <a:rPr lang="fr-FR" dirty="0" smtClean="0"/>
              <a:t>	</a:t>
            </a:r>
            <a:r>
              <a:rPr lang="fr-FR" dirty="0" err="1" smtClean="0"/>
              <a:t>github</a:t>
            </a:r>
            <a:r>
              <a:rPr lang="fr-FR" dirty="0" smtClean="0"/>
              <a:t>: </a:t>
            </a:r>
            <a:r>
              <a:rPr lang="fr-FR" dirty="0" err="1" smtClean="0"/>
              <a:t>nkeriven</a:t>
            </a:r>
            <a:endParaRPr lang="fr-FR" dirty="0"/>
          </a:p>
        </p:txBody>
      </p:sp>
      <p:sp>
        <p:nvSpPr>
          <p:cNvPr id="4" name="Rectangle 3"/>
          <p:cNvSpPr/>
          <p:nvPr/>
        </p:nvSpPr>
        <p:spPr>
          <a:xfrm>
            <a:off x="133004" y="937522"/>
            <a:ext cx="8678487" cy="2894645"/>
          </a:xfrm>
          <a:prstGeom prst="rect">
            <a:avLst/>
          </a:prstGeom>
          <a:noFill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7" name="Rectangle 6"/>
          <p:cNvSpPr/>
          <p:nvPr/>
        </p:nvSpPr>
        <p:spPr>
          <a:xfrm>
            <a:off x="216130" y="3009608"/>
            <a:ext cx="8512233" cy="2534982"/>
          </a:xfrm>
          <a:prstGeom prst="rect">
            <a:avLst/>
          </a:prstGeom>
          <a:noFill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8" name="Imag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950850" y="5081692"/>
            <a:ext cx="1311164" cy="1311164"/>
          </a:xfrm>
          <a:prstGeom prst="rect">
            <a:avLst/>
          </a:prstGeom>
        </p:spPr>
      </p:pic>
      <p:sp>
        <p:nvSpPr>
          <p:cNvPr id="6" name="Espace réservé de la date 5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sp>
        <p:nvSpPr>
          <p:cNvPr id="10" name="ZoneTexte 9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24/24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9" name="ZoneTexte 8"/>
          <p:cNvSpPr txBox="1"/>
          <p:nvPr/>
        </p:nvSpPr>
        <p:spPr>
          <a:xfrm>
            <a:off x="3558597" y="5193080"/>
            <a:ext cx="2925904" cy="1123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2800" dirty="0" smtClean="0"/>
              <a:t>data-ens.github.io</a:t>
            </a:r>
          </a:p>
          <a:p>
            <a:r>
              <a:rPr lang="fr-FR" sz="1600" i="1" dirty="0" smtClean="0"/>
              <a:t>Come to the </a:t>
            </a:r>
            <a:r>
              <a:rPr lang="fr-FR" sz="1600" i="1" dirty="0" err="1" smtClean="0"/>
              <a:t>colloquium</a:t>
            </a:r>
            <a:r>
              <a:rPr lang="fr-FR" sz="1600" i="1" dirty="0" smtClean="0"/>
              <a:t>!</a:t>
            </a:r>
          </a:p>
          <a:p>
            <a:r>
              <a:rPr lang="fr-FR" sz="1600" i="1" dirty="0" smtClean="0"/>
              <a:t>Come to the Laplace </a:t>
            </a:r>
            <a:r>
              <a:rPr lang="fr-FR" sz="1600" i="1" dirty="0" err="1" smtClean="0"/>
              <a:t>seminars</a:t>
            </a:r>
            <a:r>
              <a:rPr lang="fr-FR" sz="1600" i="1" dirty="0" smtClean="0"/>
              <a:t>!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20390886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Rectangle 94"/>
          <p:cNvSpPr/>
          <p:nvPr/>
        </p:nvSpPr>
        <p:spPr>
          <a:xfrm>
            <a:off x="6262283" y="3348281"/>
            <a:ext cx="2823528" cy="3144596"/>
          </a:xfrm>
          <a:prstGeom prst="rect">
            <a:avLst/>
          </a:prstGeom>
          <a:solidFill>
            <a:schemeClr val="bg1"/>
          </a:solidFill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13" name="ZoneTexte 112"/>
          <p:cNvSpPr txBox="1"/>
          <p:nvPr/>
        </p:nvSpPr>
        <p:spPr>
          <a:xfrm>
            <a:off x="6258959" y="3348178"/>
            <a:ext cx="2826851" cy="3108543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err="1" smtClean="0"/>
              <a:t>Linear</a:t>
            </a:r>
            <a:r>
              <a:rPr lang="fr-FR" sz="2000" b="1" dirty="0" smtClean="0"/>
              <a:t> sketch</a:t>
            </a:r>
          </a:p>
          <a:p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i="1" dirty="0" smtClean="0"/>
              <a:t>[</a:t>
            </a:r>
            <a:r>
              <a:rPr lang="fr-FR" sz="1600" i="1" dirty="0" err="1" smtClean="0"/>
              <a:t>Thaper</a:t>
            </a:r>
            <a:r>
              <a:rPr lang="fr-FR" sz="1600" i="1" dirty="0" smtClean="0"/>
              <a:t> 2002]</a:t>
            </a:r>
          </a:p>
          <a:p>
            <a:r>
              <a:rPr lang="fr-FR" sz="1600" i="1" dirty="0"/>
              <a:t>[</a:t>
            </a:r>
            <a:r>
              <a:rPr lang="fr-FR" sz="1600" i="1" dirty="0" err="1" smtClean="0"/>
              <a:t>Cormode</a:t>
            </a:r>
            <a:r>
              <a:rPr lang="fr-FR" sz="1600" i="1" dirty="0" smtClean="0"/>
              <a:t> 2011]</a:t>
            </a:r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/>
          </a:p>
          <a:p>
            <a:endParaRPr lang="fr-FR" dirty="0" smtClean="0"/>
          </a:p>
          <a:p>
            <a:endParaRPr lang="fr-FR" dirty="0" smtClean="0"/>
          </a:p>
          <a:p>
            <a:pPr marL="342900" indent="-342900">
              <a:buFontTx/>
              <a:buChar char="-"/>
            </a:pPr>
            <a:r>
              <a:rPr lang="fr-FR" dirty="0" smtClean="0"/>
              <a:t>Hash tables, </a:t>
            </a:r>
            <a:r>
              <a:rPr lang="fr-FR" dirty="0" err="1" smtClean="0"/>
              <a:t>histograms</a:t>
            </a:r>
            <a:endParaRPr lang="fr-FR" dirty="0" smtClean="0"/>
          </a:p>
          <a:p>
            <a:pPr marL="342900" indent="-342900">
              <a:buFontTx/>
              <a:buChar char="-"/>
            </a:pPr>
            <a:r>
              <a:rPr lang="fr-FR" b="1" dirty="0" err="1" smtClean="0">
                <a:solidFill>
                  <a:srgbClr val="FF0000"/>
                </a:solidFill>
              </a:rPr>
              <a:t>Sketching</a:t>
            </a:r>
            <a:r>
              <a:rPr lang="fr-FR" b="1" dirty="0" smtClean="0">
                <a:solidFill>
                  <a:srgbClr val="FF0000"/>
                </a:solidFill>
              </a:rPr>
              <a:t> for </a:t>
            </a:r>
            <a:r>
              <a:rPr lang="fr-FR" b="1" dirty="0" err="1" smtClean="0">
                <a:solidFill>
                  <a:srgbClr val="FF0000"/>
                </a:solidFill>
              </a:rPr>
              <a:t>learning</a:t>
            </a:r>
            <a:r>
              <a:rPr lang="fr-FR" b="1" dirty="0" smtClean="0">
                <a:solidFill>
                  <a:srgbClr val="FF0000"/>
                </a:solidFill>
              </a:rPr>
              <a:t> ?</a:t>
            </a:r>
          </a:p>
        </p:txBody>
      </p:sp>
      <p:sp>
        <p:nvSpPr>
          <p:cNvPr id="112" name="ZoneTexte 111"/>
          <p:cNvSpPr txBox="1"/>
          <p:nvPr/>
        </p:nvSpPr>
        <p:spPr>
          <a:xfrm>
            <a:off x="3209832" y="3356413"/>
            <a:ext cx="2915294" cy="3016210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dirty="0" err="1" smtClean="0"/>
              <a:t>Subsampling</a:t>
            </a:r>
            <a:endParaRPr lang="fr-FR" sz="2000" b="1" dirty="0" smtClean="0"/>
          </a:p>
          <a:p>
            <a:r>
              <a:rPr lang="fr-FR" sz="2000" b="1" dirty="0" err="1" smtClean="0"/>
              <a:t>coresets</a:t>
            </a:r>
            <a:endParaRPr lang="fr-FR" sz="2000" b="1" dirty="0" smtClean="0"/>
          </a:p>
          <a:p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dirty="0" err="1" smtClean="0"/>
              <a:t>eg</a:t>
            </a:r>
            <a:endParaRPr lang="fr-FR" sz="1600" i="1" dirty="0"/>
          </a:p>
          <a:p>
            <a:r>
              <a:rPr lang="fr-FR" sz="1600" i="1" dirty="0" smtClean="0"/>
              <a:t>[</a:t>
            </a:r>
            <a:r>
              <a:rPr lang="fr-FR" sz="1600" i="1" dirty="0" err="1" smtClean="0"/>
              <a:t>Feldman</a:t>
            </a:r>
            <a:r>
              <a:rPr lang="fr-FR" sz="1600" i="1" dirty="0" smtClean="0"/>
              <a:t> 2010]</a:t>
            </a:r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  <a:p>
            <a:endParaRPr lang="fr-FR" dirty="0"/>
          </a:p>
          <a:p>
            <a:pPr marL="342900" indent="-342900">
              <a:buFontTx/>
              <a:buChar char="-"/>
            </a:pPr>
            <a:r>
              <a:rPr lang="fr-FR" dirty="0" smtClean="0"/>
              <a:t>Uniform </a:t>
            </a:r>
            <a:r>
              <a:rPr lang="fr-FR" dirty="0" err="1" smtClean="0"/>
              <a:t>sampling</a:t>
            </a:r>
            <a:r>
              <a:rPr lang="fr-FR" dirty="0" smtClean="0"/>
              <a:t> (</a:t>
            </a:r>
            <a:r>
              <a:rPr lang="fr-FR" dirty="0" err="1" smtClean="0"/>
              <a:t>naive</a:t>
            </a:r>
            <a:r>
              <a:rPr lang="fr-FR" dirty="0" smtClean="0"/>
              <a:t>)</a:t>
            </a:r>
          </a:p>
          <a:p>
            <a:pPr marL="342900" indent="-342900">
              <a:buFontTx/>
              <a:buChar char="-"/>
            </a:pPr>
            <a:r>
              <a:rPr lang="fr-FR" dirty="0" smtClean="0"/>
              <a:t>Adaptive </a:t>
            </a:r>
            <a:r>
              <a:rPr lang="fr-FR" dirty="0" err="1" smtClean="0"/>
              <a:t>sampling</a:t>
            </a:r>
            <a:r>
              <a:rPr lang="fr-FR" dirty="0" smtClean="0"/>
              <a:t>…</a:t>
            </a:r>
          </a:p>
        </p:txBody>
      </p:sp>
      <p:sp>
        <p:nvSpPr>
          <p:cNvPr id="57" name="Rectangle 56"/>
          <p:cNvSpPr/>
          <p:nvPr/>
        </p:nvSpPr>
        <p:spPr>
          <a:xfrm>
            <a:off x="4692048" y="1241510"/>
            <a:ext cx="2604421" cy="1472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Rectangle 47"/>
          <p:cNvSpPr/>
          <p:nvPr/>
        </p:nvSpPr>
        <p:spPr>
          <a:xfrm>
            <a:off x="4692184" y="1241613"/>
            <a:ext cx="278609" cy="1472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0" name="Rectangle 49"/>
          <p:cNvSpPr/>
          <p:nvPr/>
        </p:nvSpPr>
        <p:spPr>
          <a:xfrm>
            <a:off x="7019978" y="1241613"/>
            <a:ext cx="278609" cy="1472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Three</a:t>
            </a:r>
            <a:r>
              <a:rPr lang="fr-FR" dirty="0" smtClean="0"/>
              <a:t> compression </a:t>
            </a:r>
            <a:r>
              <a:rPr lang="fr-FR" dirty="0" err="1" smtClean="0"/>
              <a:t>schemes</a:t>
            </a:r>
            <a:endParaRPr lang="fr-FR" dirty="0"/>
          </a:p>
        </p:txBody>
      </p:sp>
      <p:pic>
        <p:nvPicPr>
          <p:cNvPr id="49" name="Image 4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0899" y="1889407"/>
            <a:ext cx="147506" cy="215727"/>
          </a:xfrm>
          <a:prstGeom prst="rect">
            <a:avLst/>
          </a:prstGeom>
        </p:spPr>
      </p:pic>
      <p:cxnSp>
        <p:nvCxnSpPr>
          <p:cNvPr id="55" name="Connecteur droit avec flèche 54"/>
          <p:cNvCxnSpPr/>
          <p:nvPr/>
        </p:nvCxnSpPr>
        <p:spPr>
          <a:xfrm>
            <a:off x="4516183" y="1241510"/>
            <a:ext cx="0" cy="1472727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4515" y="886785"/>
            <a:ext cx="170611" cy="139461"/>
          </a:xfrm>
          <a:prstGeom prst="rect">
            <a:avLst/>
          </a:prstGeom>
        </p:spPr>
      </p:pic>
      <p:cxnSp>
        <p:nvCxnSpPr>
          <p:cNvPr id="31" name="Connecteur droit avec flèche 30"/>
          <p:cNvCxnSpPr/>
          <p:nvPr/>
        </p:nvCxnSpPr>
        <p:spPr>
          <a:xfrm>
            <a:off x="4692048" y="1079587"/>
            <a:ext cx="260442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36" name="ZoneTexte 35"/>
          <p:cNvSpPr txBox="1"/>
          <p:nvPr/>
        </p:nvSpPr>
        <p:spPr>
          <a:xfrm>
            <a:off x="4654296" y="2816402"/>
            <a:ext cx="27553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 = Collection of </a:t>
            </a:r>
            <a:r>
              <a:rPr lang="fr-FR" dirty="0" err="1" smtClean="0"/>
              <a:t>vectors</a:t>
            </a:r>
            <a:endParaRPr lang="fr-FR" dirty="0"/>
          </a:p>
        </p:txBody>
      </p:sp>
      <p:cxnSp>
        <p:nvCxnSpPr>
          <p:cNvPr id="64" name="Connecteur droit avec flèche 63"/>
          <p:cNvCxnSpPr/>
          <p:nvPr/>
        </p:nvCxnSpPr>
        <p:spPr>
          <a:xfrm flipV="1">
            <a:off x="3245427" y="2053073"/>
            <a:ext cx="809276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90" name="ZoneTexte 89"/>
          <p:cNvSpPr txBox="1"/>
          <p:nvPr/>
        </p:nvSpPr>
        <p:spPr>
          <a:xfrm>
            <a:off x="3133112" y="1412495"/>
            <a:ext cx="1024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err="1" smtClean="0"/>
              <a:t>Feature</a:t>
            </a:r>
            <a:endParaRPr lang="fr-FR" sz="1600" i="1" dirty="0"/>
          </a:p>
          <a:p>
            <a:pPr algn="ctr"/>
            <a:r>
              <a:rPr lang="fr-FR" sz="1600" i="1" dirty="0" smtClean="0"/>
              <a:t>extraction</a:t>
            </a:r>
            <a:endParaRPr lang="fr-FR" i="1" dirty="0"/>
          </a:p>
        </p:txBody>
      </p:sp>
      <p:sp>
        <p:nvSpPr>
          <p:cNvPr id="62" name="Rectangle 61"/>
          <p:cNvSpPr/>
          <p:nvPr/>
        </p:nvSpPr>
        <p:spPr>
          <a:xfrm>
            <a:off x="8578734" y="3477559"/>
            <a:ext cx="292683" cy="2221021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24853" y="3348281"/>
            <a:ext cx="3104195" cy="31445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5" name="Rectangle 64"/>
          <p:cNvSpPr/>
          <p:nvPr/>
        </p:nvSpPr>
        <p:spPr>
          <a:xfrm>
            <a:off x="3203724" y="3348281"/>
            <a:ext cx="2983883" cy="3144596"/>
          </a:xfrm>
          <a:prstGeom prst="rect">
            <a:avLst/>
          </a:prstGeom>
          <a:noFill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9" name="ZoneTexte 8"/>
          <p:cNvSpPr txBox="1"/>
          <p:nvPr/>
        </p:nvSpPr>
        <p:spPr>
          <a:xfrm>
            <a:off x="1419863" y="326445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7461" y="1913589"/>
            <a:ext cx="222476" cy="149333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3843" y="1912826"/>
            <a:ext cx="256000" cy="150857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629623" y="1771243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   .   .</a:t>
            </a:r>
            <a:endParaRPr lang="fr-FR" dirty="0"/>
          </a:p>
        </p:txBody>
      </p:sp>
      <p:sp>
        <p:nvSpPr>
          <p:cNvPr id="51" name="Rectangle 50"/>
          <p:cNvSpPr/>
          <p:nvPr/>
        </p:nvSpPr>
        <p:spPr>
          <a:xfrm>
            <a:off x="4969060" y="1241613"/>
            <a:ext cx="278609" cy="14727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94551" y="1916360"/>
            <a:ext cx="229591" cy="150337"/>
          </a:xfrm>
          <a:prstGeom prst="rect">
            <a:avLst/>
          </a:prstGeom>
        </p:spPr>
      </p:pic>
      <p:sp>
        <p:nvSpPr>
          <p:cNvPr id="53" name="Rectangle 52"/>
          <p:cNvSpPr/>
          <p:nvPr/>
        </p:nvSpPr>
        <p:spPr>
          <a:xfrm>
            <a:off x="460856" y="3715168"/>
            <a:ext cx="2604421" cy="624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4" name="Rectangle 53"/>
          <p:cNvSpPr/>
          <p:nvPr/>
        </p:nvSpPr>
        <p:spPr>
          <a:xfrm>
            <a:off x="460992" y="3715271"/>
            <a:ext cx="278609" cy="624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6" name="Rectangle 55"/>
          <p:cNvSpPr/>
          <p:nvPr/>
        </p:nvSpPr>
        <p:spPr>
          <a:xfrm>
            <a:off x="2788786" y="3715271"/>
            <a:ext cx="278609" cy="624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270" y="3904985"/>
            <a:ext cx="223469" cy="254652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2651" y="3904222"/>
            <a:ext cx="258016" cy="255304"/>
          </a:xfrm>
          <a:prstGeom prst="rect">
            <a:avLst/>
          </a:prstGeom>
        </p:spPr>
      </p:pic>
      <p:sp>
        <p:nvSpPr>
          <p:cNvPr id="63" name="ZoneTexte 62"/>
          <p:cNvSpPr txBox="1"/>
          <p:nvPr/>
        </p:nvSpPr>
        <p:spPr>
          <a:xfrm>
            <a:off x="1398431" y="3820828"/>
            <a:ext cx="6751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   .   .</a:t>
            </a:r>
            <a:endParaRPr lang="fr-FR" dirty="0"/>
          </a:p>
        </p:txBody>
      </p:sp>
      <p:sp>
        <p:nvSpPr>
          <p:cNvPr id="91" name="Rectangle 90"/>
          <p:cNvSpPr/>
          <p:nvPr/>
        </p:nvSpPr>
        <p:spPr>
          <a:xfrm>
            <a:off x="737868" y="3715271"/>
            <a:ext cx="278609" cy="624580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359" y="3907757"/>
            <a:ext cx="230587" cy="256365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8" y="3919594"/>
            <a:ext cx="215607" cy="236154"/>
          </a:xfrm>
          <a:prstGeom prst="rect">
            <a:avLst/>
          </a:prstGeom>
        </p:spPr>
      </p:pic>
      <p:cxnSp>
        <p:nvCxnSpPr>
          <p:cNvPr id="94" name="Connecteur droit avec flèche 93"/>
          <p:cNvCxnSpPr/>
          <p:nvPr/>
        </p:nvCxnSpPr>
        <p:spPr>
          <a:xfrm>
            <a:off x="337313" y="3747948"/>
            <a:ext cx="0" cy="59180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9263" y="3410613"/>
            <a:ext cx="170611" cy="139461"/>
          </a:xfrm>
          <a:prstGeom prst="rect">
            <a:avLst/>
          </a:prstGeom>
        </p:spPr>
      </p:pic>
      <p:cxnSp>
        <p:nvCxnSpPr>
          <p:cNvPr id="98" name="Connecteur droit avec flèche 97"/>
          <p:cNvCxnSpPr/>
          <p:nvPr/>
        </p:nvCxnSpPr>
        <p:spPr>
          <a:xfrm>
            <a:off x="446246" y="3626052"/>
            <a:ext cx="2604421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9" name="ZoneTexte 98"/>
          <p:cNvSpPr txBox="1"/>
          <p:nvPr/>
        </p:nvSpPr>
        <p:spPr>
          <a:xfrm>
            <a:off x="116868" y="4653036"/>
            <a:ext cx="2939180" cy="1754326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Dimensionality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reduction</a:t>
            </a:r>
            <a:endParaRPr lang="fr-FR" sz="2000" dirty="0" smtClean="0"/>
          </a:p>
          <a:p>
            <a:pPr algn="ctr"/>
            <a:r>
              <a:rPr lang="fr-FR" sz="1600" dirty="0" err="1" smtClean="0"/>
              <a:t>See</a:t>
            </a:r>
            <a:r>
              <a:rPr lang="fr-FR" sz="1600" dirty="0" smtClean="0"/>
              <a:t> </a:t>
            </a:r>
            <a:r>
              <a:rPr lang="fr-FR" sz="1600" dirty="0" err="1" smtClean="0"/>
              <a:t>eg</a:t>
            </a:r>
            <a:r>
              <a:rPr lang="fr-FR" sz="1600" dirty="0" smtClean="0"/>
              <a:t> </a:t>
            </a:r>
            <a:r>
              <a:rPr lang="fr-FR" sz="1600" i="1" dirty="0" smtClean="0"/>
              <a:t>[</a:t>
            </a:r>
            <a:r>
              <a:rPr lang="fr-FR" sz="1600" i="1" dirty="0" err="1" smtClean="0"/>
              <a:t>Calderbank</a:t>
            </a:r>
            <a:r>
              <a:rPr lang="fr-FR" sz="1600" i="1" dirty="0" smtClean="0"/>
              <a:t> 2009, </a:t>
            </a:r>
            <a:r>
              <a:rPr lang="fr-FR" sz="1600" i="1" dirty="0" err="1" smtClean="0"/>
              <a:t>Boutsidis</a:t>
            </a:r>
            <a:r>
              <a:rPr lang="fr-FR" sz="1600" i="1" dirty="0" smtClean="0"/>
              <a:t> 2010]</a:t>
            </a:r>
          </a:p>
          <a:p>
            <a:pPr algn="ctr"/>
            <a:endParaRPr lang="fr-FR" sz="2000" dirty="0" smtClean="0"/>
          </a:p>
          <a:p>
            <a:pPr marL="342900" indent="-342900">
              <a:buFontTx/>
              <a:buChar char="-"/>
            </a:pPr>
            <a:r>
              <a:rPr lang="fr-FR" dirty="0" err="1" smtClean="0"/>
              <a:t>Random</a:t>
            </a:r>
            <a:r>
              <a:rPr lang="fr-FR" dirty="0" smtClean="0"/>
              <a:t> Projection</a:t>
            </a:r>
          </a:p>
          <a:p>
            <a:pPr marL="342900" indent="-342900">
              <a:buFontTx/>
              <a:buChar char="-"/>
            </a:pPr>
            <a:r>
              <a:rPr lang="fr-FR" dirty="0" err="1" smtClean="0"/>
              <a:t>Feature</a:t>
            </a:r>
            <a:r>
              <a:rPr lang="fr-FR" dirty="0" smtClean="0"/>
              <a:t> </a:t>
            </a:r>
            <a:r>
              <a:rPr lang="fr-FR" dirty="0" err="1" smtClean="0"/>
              <a:t>selection</a:t>
            </a:r>
            <a:endParaRPr lang="fr-FR" dirty="0"/>
          </a:p>
        </p:txBody>
      </p:sp>
      <p:sp>
        <p:nvSpPr>
          <p:cNvPr id="100" name="Rectangle 99"/>
          <p:cNvSpPr/>
          <p:nvPr/>
        </p:nvSpPr>
        <p:spPr>
          <a:xfrm>
            <a:off x="4976990" y="4024783"/>
            <a:ext cx="1104529" cy="1472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1" name="Rectangle 100"/>
          <p:cNvSpPr/>
          <p:nvPr/>
        </p:nvSpPr>
        <p:spPr>
          <a:xfrm>
            <a:off x="4975324" y="4024886"/>
            <a:ext cx="278609" cy="1472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02" name="Rectangle 101"/>
          <p:cNvSpPr/>
          <p:nvPr/>
        </p:nvSpPr>
        <p:spPr>
          <a:xfrm>
            <a:off x="5806828" y="4024886"/>
            <a:ext cx="278609" cy="1472727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3" name="Image 102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80543" y="4714243"/>
            <a:ext cx="147506" cy="215727"/>
          </a:xfrm>
          <a:prstGeom prst="rect">
            <a:avLst/>
          </a:prstGeom>
        </p:spPr>
      </p:pic>
      <p:cxnSp>
        <p:nvCxnSpPr>
          <p:cNvPr id="104" name="Connecteur droit avec flèche 103"/>
          <p:cNvCxnSpPr/>
          <p:nvPr/>
        </p:nvCxnSpPr>
        <p:spPr>
          <a:xfrm>
            <a:off x="4799327" y="3982454"/>
            <a:ext cx="0" cy="151505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2" name="Image 21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9511" y="3628495"/>
            <a:ext cx="246477" cy="237179"/>
          </a:xfrm>
          <a:prstGeom prst="rect">
            <a:avLst/>
          </a:prstGeom>
        </p:spPr>
      </p:pic>
      <p:cxnSp>
        <p:nvCxnSpPr>
          <p:cNvPr id="106" name="Connecteur droit avec flèche 105"/>
          <p:cNvCxnSpPr/>
          <p:nvPr/>
        </p:nvCxnSpPr>
        <p:spPr>
          <a:xfrm>
            <a:off x="4954564" y="3921050"/>
            <a:ext cx="1126955" cy="0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26" name="Image 25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0602" y="4696862"/>
            <a:ext cx="223469" cy="150337"/>
          </a:xfrm>
          <a:prstGeom prst="rect">
            <a:avLst/>
          </a:prstGeom>
        </p:spPr>
      </p:pic>
      <p:pic>
        <p:nvPicPr>
          <p:cNvPr id="27" name="Image 26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1682" y="4702979"/>
            <a:ext cx="284823" cy="137589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64733" y="4526050"/>
            <a:ext cx="120685" cy="124038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4093" y="4547990"/>
            <a:ext cx="256853" cy="139461"/>
          </a:xfrm>
          <a:prstGeom prst="rect">
            <a:avLst/>
          </a:prstGeom>
        </p:spPr>
      </p:pic>
      <p:cxnSp>
        <p:nvCxnSpPr>
          <p:cNvPr id="115" name="Connecteur droit avec flèche 114"/>
          <p:cNvCxnSpPr/>
          <p:nvPr/>
        </p:nvCxnSpPr>
        <p:spPr>
          <a:xfrm>
            <a:off x="8387566" y="3550074"/>
            <a:ext cx="0" cy="2148506"/>
          </a:xfrm>
          <a:prstGeom prst="straightConnector1">
            <a:avLst/>
          </a:prstGeom>
          <a:ln>
            <a:headEnd type="triangle" w="med" len="med"/>
            <a:tailEnd type="triangle" w="med" len="med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116" name="Connecteur droit avec flèche 115"/>
          <p:cNvCxnSpPr/>
          <p:nvPr/>
        </p:nvCxnSpPr>
        <p:spPr>
          <a:xfrm flipV="1">
            <a:off x="7782829" y="2032129"/>
            <a:ext cx="809276" cy="0"/>
          </a:xfrm>
          <a:prstGeom prst="straightConnector1">
            <a:avLst/>
          </a:prstGeom>
          <a:ln>
            <a:prstDash val="sysDash"/>
            <a:tailEnd type="triangle"/>
          </a:ln>
        </p:spPr>
        <p:style>
          <a:lnRef idx="3">
            <a:schemeClr val="accent6"/>
          </a:lnRef>
          <a:fillRef idx="0">
            <a:schemeClr val="accent6"/>
          </a:fillRef>
          <a:effectRef idx="2">
            <a:schemeClr val="accent6"/>
          </a:effectRef>
          <a:fontRef idx="minor">
            <a:schemeClr val="tx1"/>
          </a:fontRef>
        </p:style>
      </p:cxnSp>
      <p:sp>
        <p:nvSpPr>
          <p:cNvPr id="34" name="ZoneTexte 33"/>
          <p:cNvSpPr txBox="1"/>
          <p:nvPr/>
        </p:nvSpPr>
        <p:spPr>
          <a:xfrm>
            <a:off x="7582470" y="1523243"/>
            <a:ext cx="139333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Compression ?</a:t>
            </a:r>
            <a:endParaRPr lang="fr-FR" sz="1600" i="1" dirty="0"/>
          </a:p>
        </p:txBody>
      </p:sp>
      <p:sp>
        <p:nvSpPr>
          <p:cNvPr id="92" name="ZoneTexte 91"/>
          <p:cNvSpPr txBox="1"/>
          <p:nvPr/>
        </p:nvSpPr>
        <p:spPr>
          <a:xfrm>
            <a:off x="5244277" y="4560638"/>
            <a:ext cx="5693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.  .  .</a:t>
            </a:r>
            <a:endParaRPr lang="fr-FR" dirty="0"/>
          </a:p>
        </p:txBody>
      </p:sp>
      <p:sp>
        <p:nvSpPr>
          <p:cNvPr id="13" name="ZoneTexte 12"/>
          <p:cNvSpPr txBox="1"/>
          <p:nvPr/>
        </p:nvSpPr>
        <p:spPr>
          <a:xfrm>
            <a:off x="6526656" y="4617670"/>
            <a:ext cx="1210645" cy="646986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txBody>
          <a:bodyPr wrap="none" rtlCol="0">
            <a:spAutoFit/>
          </a:bodyPr>
          <a:lstStyle/>
          <a:p>
            <a:pPr algn="ctr"/>
            <a:r>
              <a:rPr lang="fr-FR" sz="1600" i="1" dirty="0" err="1" smtClean="0"/>
              <a:t>Distributed</a:t>
            </a:r>
            <a:r>
              <a:rPr lang="fr-FR" sz="1600" i="1" dirty="0" smtClean="0"/>
              <a:t>,</a:t>
            </a:r>
            <a:endParaRPr lang="fr-FR" sz="1600" i="1" dirty="0"/>
          </a:p>
          <a:p>
            <a:pPr algn="ctr"/>
            <a:r>
              <a:rPr lang="fr-FR" sz="1600" i="1" dirty="0" smtClean="0"/>
              <a:t>streaming</a:t>
            </a:r>
            <a:endParaRPr lang="fr-FR" sz="1600" i="1" dirty="0"/>
          </a:p>
        </p:txBody>
      </p:sp>
      <p:sp>
        <p:nvSpPr>
          <p:cNvPr id="93" name="Rectangle à coins arrondis 92"/>
          <p:cNvSpPr/>
          <p:nvPr/>
        </p:nvSpPr>
        <p:spPr>
          <a:xfrm>
            <a:off x="193658" y="830545"/>
            <a:ext cx="2915696" cy="2355424"/>
          </a:xfrm>
          <a:prstGeom prst="roundRect">
            <a:avLst/>
          </a:prstGeom>
          <a:solidFill>
            <a:schemeClr val="accent1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grpSp>
        <p:nvGrpSpPr>
          <p:cNvPr id="97" name="Groupe 96"/>
          <p:cNvGrpSpPr/>
          <p:nvPr/>
        </p:nvGrpSpPr>
        <p:grpSpPr>
          <a:xfrm>
            <a:off x="799200" y="1238400"/>
            <a:ext cx="1704727" cy="1707156"/>
            <a:chOff x="555110" y="1239991"/>
            <a:chExt cx="1704727" cy="1707156"/>
          </a:xfrm>
        </p:grpSpPr>
        <p:pic>
          <p:nvPicPr>
            <p:cNvPr id="105" name="Image 104"/>
            <p:cNvPicPr>
              <a:picLocks noChangeAspect="1"/>
            </p:cNvPicPr>
            <p:nvPr/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080164" y="1818572"/>
              <a:ext cx="612000" cy="612000"/>
            </a:xfrm>
            <a:prstGeom prst="rect">
              <a:avLst/>
            </a:prstGeom>
          </p:spPr>
        </p:pic>
        <p:grpSp>
          <p:nvGrpSpPr>
            <p:cNvPr id="107" name="Groupe 106"/>
            <p:cNvGrpSpPr/>
            <p:nvPr/>
          </p:nvGrpSpPr>
          <p:grpSpPr>
            <a:xfrm>
              <a:off x="555110" y="1239991"/>
              <a:ext cx="1704727" cy="1707156"/>
              <a:chOff x="555110" y="1239991"/>
              <a:chExt cx="1704727" cy="1707156"/>
            </a:xfrm>
          </p:grpSpPr>
          <p:pic>
            <p:nvPicPr>
              <p:cNvPr id="108" name="Image 107"/>
              <p:cNvPicPr>
                <a:picLocks noChangeAspect="1"/>
              </p:cNvPicPr>
              <p:nvPr/>
            </p:nvPicPr>
            <p:blipFill>
              <a:blip r:embed="rId3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05218" y="2326904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09" name="Image 108"/>
              <p:cNvPicPr>
                <a:picLocks noChangeAspect="1"/>
              </p:cNvPicPr>
              <p:nvPr/>
            </p:nvPicPr>
            <p:blipFill>
              <a:blip r:embed="rId3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34219" y="177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0" name="Image 109"/>
              <p:cNvPicPr>
                <a:picLocks noChangeAspect="1"/>
              </p:cNvPicPr>
              <p:nvPr/>
            </p:nvPicPr>
            <p:blipFill>
              <a:blip r:embed="rId3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5438" y="231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1" name="Image 110"/>
              <p:cNvPicPr>
                <a:picLocks noChangeAspect="1"/>
              </p:cNvPicPr>
              <p:nvPr/>
            </p:nvPicPr>
            <p:blipFill>
              <a:blip r:embed="rId3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647837" y="1239991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4" name="Image 113"/>
              <p:cNvPicPr>
                <a:picLocks noChangeAspect="1"/>
              </p:cNvPicPr>
              <p:nvPr/>
            </p:nvPicPr>
            <p:blipFill>
              <a:blip r:embed="rId3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089587" y="2335147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7" name="Image 116"/>
              <p:cNvPicPr>
                <a:picLocks noChangeAspect="1"/>
              </p:cNvPicPr>
              <p:nvPr/>
            </p:nvPicPr>
            <p:blipFill>
              <a:blip r:embed="rId3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84110" y="1248234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8" name="Image 117"/>
              <p:cNvPicPr>
                <a:picLocks noChangeAspect="1"/>
              </p:cNvPicPr>
              <p:nvPr/>
            </p:nvPicPr>
            <p:blipFill>
              <a:blip r:embed="rId3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555110" y="1794909"/>
                <a:ext cx="612000" cy="612000"/>
              </a:xfrm>
              <a:prstGeom prst="rect">
                <a:avLst/>
              </a:prstGeom>
            </p:spPr>
          </p:pic>
          <p:pic>
            <p:nvPicPr>
              <p:cNvPr id="119" name="Image 118"/>
              <p:cNvPicPr>
                <a:picLocks noChangeAspect="1"/>
              </p:cNvPicPr>
              <p:nvPr/>
            </p:nvPicPr>
            <p:blipFill>
              <a:blip r:embed="rId39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110492" y="1248234"/>
                <a:ext cx="612000" cy="612000"/>
              </a:xfrm>
              <a:prstGeom prst="rect">
                <a:avLst/>
              </a:prstGeom>
            </p:spPr>
          </p:pic>
        </p:grpSp>
      </p:grpSp>
      <p:sp>
        <p:nvSpPr>
          <p:cNvPr id="120" name="ZoneTexte 119"/>
          <p:cNvSpPr txBox="1"/>
          <p:nvPr/>
        </p:nvSpPr>
        <p:spPr>
          <a:xfrm>
            <a:off x="193658" y="843886"/>
            <a:ext cx="291569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Database</a:t>
            </a:r>
            <a:endParaRPr lang="fr-FR" sz="2000" b="1" dirty="0"/>
          </a:p>
        </p:txBody>
      </p:sp>
      <p:pic>
        <p:nvPicPr>
          <p:cNvPr id="121" name="Image 120"/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67500" y="2073217"/>
            <a:ext cx="612000" cy="612000"/>
          </a:xfrm>
          <a:prstGeom prst="rect">
            <a:avLst/>
          </a:prstGeom>
        </p:spPr>
      </p:pic>
      <p:pic>
        <p:nvPicPr>
          <p:cNvPr id="122" name="Image 121"/>
          <p:cNvPicPr>
            <a:picLocks noChangeAspect="1"/>
          </p:cNvPicPr>
          <p:nvPr/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684" y="2099134"/>
            <a:ext cx="612000" cy="612000"/>
          </a:xfrm>
          <a:prstGeom prst="rect">
            <a:avLst/>
          </a:prstGeom>
        </p:spPr>
      </p:pic>
      <p:pic>
        <p:nvPicPr>
          <p:cNvPr id="123" name="Image 122"/>
          <p:cNvPicPr>
            <a:picLocks noChangeAspect="1"/>
          </p:cNvPicPr>
          <p:nvPr/>
        </p:nvPicPr>
        <p:blipFill>
          <a:blip r:embed="rId4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833" y="2013805"/>
            <a:ext cx="612000" cy="612000"/>
          </a:xfrm>
          <a:prstGeom prst="rect">
            <a:avLst/>
          </a:prstGeom>
        </p:spPr>
      </p:pic>
      <p:pic>
        <p:nvPicPr>
          <p:cNvPr id="124" name="Image 123"/>
          <p:cNvPicPr>
            <a:picLocks noChangeAspect="1"/>
          </p:cNvPicPr>
          <p:nvPr/>
        </p:nvPicPr>
        <p:blipFill>
          <a:blip r:embed="rId4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0300" y="1389358"/>
            <a:ext cx="612000" cy="612000"/>
          </a:xfrm>
          <a:prstGeom prst="rect">
            <a:avLst/>
          </a:prstGeom>
        </p:spPr>
      </p:pic>
      <p:pic>
        <p:nvPicPr>
          <p:cNvPr id="125" name="Image 124"/>
          <p:cNvPicPr>
            <a:picLocks noChangeAspect="1"/>
          </p:cNvPicPr>
          <p:nvPr/>
        </p:nvPicPr>
        <p:blipFill>
          <a:blip r:embed="rId4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86906" y="1430300"/>
            <a:ext cx="612000" cy="612000"/>
          </a:xfrm>
          <a:prstGeom prst="rect">
            <a:avLst/>
          </a:prstGeom>
        </p:spPr>
      </p:pic>
      <p:pic>
        <p:nvPicPr>
          <p:cNvPr id="126" name="Image 125"/>
          <p:cNvPicPr>
            <a:picLocks noChangeAspect="1"/>
          </p:cNvPicPr>
          <p:nvPr/>
        </p:nvPicPr>
        <p:blipFill>
          <a:blip r:embed="rId4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7445" y="2118854"/>
            <a:ext cx="612000" cy="612000"/>
          </a:xfrm>
          <a:prstGeom prst="rect">
            <a:avLst/>
          </a:prstGeom>
        </p:spPr>
      </p:pic>
      <p:pic>
        <p:nvPicPr>
          <p:cNvPr id="127" name="Image 126"/>
          <p:cNvPicPr>
            <a:picLocks noChangeAspect="1"/>
          </p:cNvPicPr>
          <p:nvPr/>
        </p:nvPicPr>
        <p:blipFill>
          <a:blip r:embed="rId4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7599" y="1389358"/>
            <a:ext cx="612000" cy="612000"/>
          </a:xfrm>
          <a:prstGeom prst="rect">
            <a:avLst/>
          </a:prstGeom>
        </p:spPr>
      </p:pic>
      <p:pic>
        <p:nvPicPr>
          <p:cNvPr id="128" name="Image 127"/>
          <p:cNvPicPr>
            <a:picLocks noChangeAspect="1"/>
          </p:cNvPicPr>
          <p:nvPr/>
        </p:nvPicPr>
        <p:blipFill>
          <a:blip r:embed="rId4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80280" y="1562291"/>
            <a:ext cx="612000" cy="612000"/>
          </a:xfrm>
          <a:prstGeom prst="rect">
            <a:avLst/>
          </a:prstGeom>
        </p:spPr>
      </p:pic>
      <p:pic>
        <p:nvPicPr>
          <p:cNvPr id="129" name="Image 128"/>
          <p:cNvPicPr>
            <a:picLocks noChangeAspect="1"/>
          </p:cNvPicPr>
          <p:nvPr/>
        </p:nvPicPr>
        <p:blipFill>
          <a:blip r:embed="rId4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9033" y="2428954"/>
            <a:ext cx="612000" cy="612000"/>
          </a:xfrm>
          <a:prstGeom prst="rect">
            <a:avLst/>
          </a:prstGeom>
        </p:spPr>
      </p:pic>
      <p:pic>
        <p:nvPicPr>
          <p:cNvPr id="130" name="Image 129"/>
          <p:cNvPicPr>
            <a:picLocks noChangeAspect="1"/>
          </p:cNvPicPr>
          <p:nvPr/>
        </p:nvPicPr>
        <p:blipFill>
          <a:blip r:embed="rId4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3302" y="1627058"/>
            <a:ext cx="612000" cy="612000"/>
          </a:xfrm>
          <a:prstGeom prst="rect">
            <a:avLst/>
          </a:prstGeom>
        </p:spPr>
      </p:pic>
      <p:pic>
        <p:nvPicPr>
          <p:cNvPr id="131" name="Image 130"/>
          <p:cNvPicPr>
            <a:picLocks noChangeAspect="1"/>
          </p:cNvPicPr>
          <p:nvPr/>
        </p:nvPicPr>
        <p:blipFill>
          <a:blip r:embed="rId4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9549" y="2387460"/>
            <a:ext cx="612000" cy="612000"/>
          </a:xfrm>
          <a:prstGeom prst="rect">
            <a:avLst/>
          </a:prstGeom>
        </p:spPr>
      </p:pic>
      <p:sp>
        <p:nvSpPr>
          <p:cNvPr id="82" name="ZoneTexte 81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3/24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237373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 nodePh="1">
                                  <p:stCondLst>
                                    <p:cond delay="0"/>
                                  </p:stCondLst>
                                  <p:endCondLst>
                                    <p:cond evt="begin" delay="0">
                                      <p:tn val="13"/>
                                    </p:cond>
                                  </p:end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5" grpId="0" animBg="1"/>
      <p:bldP spid="113" grpId="0"/>
      <p:bldP spid="112" grpId="0"/>
      <p:bldP spid="62" grpId="0" animBg="1"/>
      <p:bldP spid="7" grpId="0" animBg="1"/>
      <p:bldP spid="65" grpId="0" animBg="1"/>
      <p:bldP spid="9" grpId="0"/>
      <p:bldP spid="53" grpId="0" animBg="1"/>
      <p:bldP spid="54" grpId="0" animBg="1"/>
      <p:bldP spid="56" grpId="0" animBg="1"/>
      <p:bldP spid="63" grpId="0"/>
      <p:bldP spid="91" grpId="0" animBg="1"/>
      <p:bldP spid="99" grpId="0"/>
      <p:bldP spid="100" grpId="0" animBg="1"/>
      <p:bldP spid="101" grpId="0" animBg="1"/>
      <p:bldP spid="102" grpId="0" animBg="1"/>
      <p:bldP spid="34" grpId="0"/>
      <p:bldP spid="92" grpId="0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How-to: </a:t>
            </a:r>
            <a:r>
              <a:rPr lang="fr-FR" dirty="0" err="1" smtClean="0"/>
              <a:t>build</a:t>
            </a:r>
            <a:r>
              <a:rPr lang="fr-FR" dirty="0" smtClean="0"/>
              <a:t> a sketch</a:t>
            </a:r>
            <a:endParaRPr lang="fr-FR" i="1" dirty="0"/>
          </a:p>
        </p:txBody>
      </p:sp>
      <p:grpSp>
        <p:nvGrpSpPr>
          <p:cNvPr id="7" name="Groupe 6"/>
          <p:cNvGrpSpPr/>
          <p:nvPr/>
        </p:nvGrpSpPr>
        <p:grpSpPr>
          <a:xfrm>
            <a:off x="171363" y="804394"/>
            <a:ext cx="3664916" cy="1615751"/>
            <a:chOff x="525298" y="3750040"/>
            <a:chExt cx="3664916" cy="1615751"/>
          </a:xfrm>
        </p:grpSpPr>
        <p:sp>
          <p:nvSpPr>
            <p:cNvPr id="23" name="Rectangle à coins arrondis 22 1"/>
            <p:cNvSpPr/>
            <p:nvPr/>
          </p:nvSpPr>
          <p:spPr>
            <a:xfrm>
              <a:off x="525298" y="3750040"/>
              <a:ext cx="3664916" cy="1615751"/>
            </a:xfrm>
            <a:prstGeom prst="rect">
              <a:avLst/>
            </a:prstGeom>
            <a:ln/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5" name="Rectangle à coins arrondis 24"/>
            <p:cNvSpPr/>
            <p:nvPr/>
          </p:nvSpPr>
          <p:spPr>
            <a:xfrm>
              <a:off x="907618" y="4737859"/>
              <a:ext cx="1428186" cy="528697"/>
            </a:xfrm>
            <a:prstGeom prst="rect">
              <a:avLst/>
            </a:prstGeom>
            <a:solidFill>
              <a:schemeClr val="bg1">
                <a:lumMod val="95000"/>
              </a:schemeClr>
            </a:solidFill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6" name="ZoneTexte 25"/>
            <p:cNvSpPr txBox="1"/>
            <p:nvPr/>
          </p:nvSpPr>
          <p:spPr>
            <a:xfrm>
              <a:off x="525298" y="3751057"/>
              <a:ext cx="3664915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err="1" smtClean="0">
                  <a:solidFill>
                    <a:srgbClr val="C00000"/>
                  </a:solidFill>
                </a:rPr>
                <a:t>What</a:t>
              </a:r>
              <a:r>
                <a:rPr lang="fr-FR" sz="2000" b="1" dirty="0" smtClean="0">
                  <a:solidFill>
                    <a:srgbClr val="C00000"/>
                  </a:solidFill>
                </a:rPr>
                <a:t> </a:t>
              </a:r>
              <a:r>
                <a:rPr lang="fr-FR" sz="2000" b="1" dirty="0" err="1" smtClean="0">
                  <a:solidFill>
                    <a:srgbClr val="C00000"/>
                  </a:solidFill>
                </a:rPr>
                <a:t>is</a:t>
              </a:r>
              <a:r>
                <a:rPr lang="fr-FR" sz="2000" b="1" dirty="0" smtClean="0">
                  <a:solidFill>
                    <a:srgbClr val="C00000"/>
                  </a:solidFill>
                </a:rPr>
                <a:t> a sketch ?</a:t>
              </a:r>
              <a:endParaRPr lang="fr-FR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27" name="ZoneTexte 26"/>
            <p:cNvSpPr txBox="1"/>
            <p:nvPr/>
          </p:nvSpPr>
          <p:spPr>
            <a:xfrm>
              <a:off x="525298" y="4211657"/>
              <a:ext cx="3664915" cy="3539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700" b="1" dirty="0" err="1" smtClean="0"/>
                <a:t>Any</a:t>
              </a:r>
              <a:r>
                <a:rPr lang="fr-FR" sz="1700" b="1" i="1" dirty="0" smtClean="0">
                  <a:solidFill>
                    <a:srgbClr val="C00000"/>
                  </a:solidFill>
                </a:rPr>
                <a:t> </a:t>
              </a:r>
              <a:r>
                <a:rPr lang="fr-FR" sz="1700" b="1" i="1" dirty="0" err="1">
                  <a:solidFill>
                    <a:srgbClr val="C00000"/>
                  </a:solidFill>
                </a:rPr>
                <a:t>l</a:t>
              </a:r>
              <a:r>
                <a:rPr lang="fr-FR" sz="1700" b="1" i="1" dirty="0" err="1" smtClean="0">
                  <a:solidFill>
                    <a:srgbClr val="C00000"/>
                  </a:solidFill>
                </a:rPr>
                <a:t>inear</a:t>
              </a:r>
              <a:r>
                <a:rPr lang="fr-FR" sz="1700" dirty="0" smtClean="0"/>
                <a:t> sketch = </a:t>
              </a:r>
              <a:r>
                <a:rPr lang="fr-FR" sz="1700" b="1" dirty="0" err="1" smtClean="0"/>
                <a:t>empirical</a:t>
              </a:r>
              <a:r>
                <a:rPr lang="fr-FR" sz="1700" b="1" dirty="0" smtClean="0"/>
                <a:t> moments</a:t>
              </a:r>
              <a:endParaRPr lang="fr-FR" sz="1700" b="1" dirty="0"/>
            </a:p>
          </p:txBody>
        </p:sp>
        <p:pic>
          <p:nvPicPr>
            <p:cNvPr id="28" name="Image 27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51411" y="4809615"/>
              <a:ext cx="3072203" cy="376462"/>
            </a:xfrm>
            <a:prstGeom prst="rect">
              <a:avLst/>
            </a:prstGeom>
          </p:spPr>
        </p:pic>
      </p:grpSp>
      <p:sp>
        <p:nvSpPr>
          <p:cNvPr id="50" name="ZoneTexte 49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4/24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51" name="Rectangle à coins arrondis 22 2"/>
          <p:cNvSpPr/>
          <p:nvPr/>
        </p:nvSpPr>
        <p:spPr>
          <a:xfrm>
            <a:off x="171363" y="2517217"/>
            <a:ext cx="3664915" cy="3322009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ZoneTexte 52"/>
          <p:cNvSpPr txBox="1"/>
          <p:nvPr/>
        </p:nvSpPr>
        <p:spPr>
          <a:xfrm>
            <a:off x="171364" y="2518234"/>
            <a:ext cx="366491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>
                <a:solidFill>
                  <a:srgbClr val="C00000"/>
                </a:solidFill>
              </a:rPr>
              <a:t>What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is</a:t>
            </a:r>
            <a:r>
              <a:rPr lang="fr-FR" sz="2000" b="1" dirty="0" smtClean="0">
                <a:solidFill>
                  <a:srgbClr val="C00000"/>
                </a:solidFill>
              </a:rPr>
              <a:t> </a:t>
            </a:r>
            <a:r>
              <a:rPr lang="fr-FR" sz="2000" b="1" dirty="0" err="1" smtClean="0">
                <a:solidFill>
                  <a:srgbClr val="C00000"/>
                </a:solidFill>
              </a:rPr>
              <a:t>contained</a:t>
            </a:r>
            <a:r>
              <a:rPr lang="fr-FR" sz="2000" b="1" dirty="0" smtClean="0">
                <a:solidFill>
                  <a:srgbClr val="C00000"/>
                </a:solidFill>
              </a:rPr>
              <a:t> in a sketch ?</a:t>
            </a:r>
            <a:endParaRPr lang="fr-FR" sz="2000" b="1" dirty="0">
              <a:solidFill>
                <a:srgbClr val="C00000"/>
              </a:solidFill>
            </a:endParaRPr>
          </a:p>
        </p:txBody>
      </p:sp>
      <p:sp>
        <p:nvSpPr>
          <p:cNvPr id="54" name="ZoneTexte 53"/>
          <p:cNvSpPr txBox="1"/>
          <p:nvPr/>
        </p:nvSpPr>
        <p:spPr>
          <a:xfrm>
            <a:off x="171363" y="2978834"/>
            <a:ext cx="3664915" cy="24468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b="1" dirty="0" smtClean="0"/>
              <a:t>                    </a:t>
            </a:r>
            <a:r>
              <a:rPr lang="fr-FR" sz="1700" dirty="0" smtClean="0"/>
              <a:t>: </a:t>
            </a:r>
            <a:r>
              <a:rPr lang="fr-FR" sz="1700" dirty="0" err="1" smtClean="0"/>
              <a:t>mean</a:t>
            </a:r>
            <a:endParaRPr lang="fr-FR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/>
              <a:t> </a:t>
            </a:r>
            <a:r>
              <a:rPr lang="fr-FR" sz="1700" dirty="0" smtClean="0"/>
              <a:t>                     :         moment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/>
              <a:t> </a:t>
            </a:r>
            <a:r>
              <a:rPr lang="fr-FR" sz="1700" dirty="0" smtClean="0"/>
              <a:t>                                     : </a:t>
            </a:r>
            <a:r>
              <a:rPr lang="fr-FR" sz="1700" dirty="0" err="1" smtClean="0"/>
              <a:t>histogram</a:t>
            </a:r>
            <a:endParaRPr lang="fr-FR" sz="1700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sz="17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1700" dirty="0" err="1" smtClean="0"/>
              <a:t>Proposed</a:t>
            </a:r>
            <a:r>
              <a:rPr lang="fr-FR" sz="1700" dirty="0" smtClean="0"/>
              <a:t>: </a:t>
            </a:r>
            <a:r>
              <a:rPr lang="fr-FR" sz="1700" b="1" dirty="0" err="1" smtClean="0"/>
              <a:t>kernel</a:t>
            </a:r>
            <a:r>
              <a:rPr lang="fr-FR" sz="1700" b="1" dirty="0" smtClean="0"/>
              <a:t> </a:t>
            </a:r>
            <a:r>
              <a:rPr lang="fr-FR" sz="1700" b="1" dirty="0" err="1" smtClean="0"/>
              <a:t>random</a:t>
            </a:r>
            <a:r>
              <a:rPr lang="fr-FR" sz="1700" b="1" dirty="0" smtClean="0"/>
              <a:t> </a:t>
            </a:r>
            <a:r>
              <a:rPr lang="fr-FR" sz="1700" b="1" dirty="0" err="1" smtClean="0"/>
              <a:t>features</a:t>
            </a:r>
            <a:r>
              <a:rPr lang="fr-FR" sz="1700" b="1" dirty="0" smtClean="0"/>
              <a:t> </a:t>
            </a:r>
            <a:r>
              <a:rPr lang="fr-FR" sz="1400" i="1" dirty="0" smtClean="0"/>
              <a:t>[</a:t>
            </a:r>
            <a:r>
              <a:rPr lang="fr-FR" sz="1400" i="1" dirty="0" err="1" smtClean="0"/>
              <a:t>Rahimi</a:t>
            </a:r>
            <a:r>
              <a:rPr lang="fr-FR" sz="1400" i="1" dirty="0" smtClean="0"/>
              <a:t> 2007]</a:t>
            </a:r>
            <a:r>
              <a:rPr lang="fr-FR" sz="1700" b="1" i="1" dirty="0" smtClean="0"/>
              <a:t>                              </a:t>
            </a:r>
            <a:r>
              <a:rPr lang="fr-FR" sz="1700" dirty="0" smtClean="0"/>
              <a:t>(</a:t>
            </a:r>
            <a:r>
              <a:rPr lang="fr-FR" sz="1700" dirty="0" err="1" smtClean="0"/>
              <a:t>random</a:t>
            </a:r>
            <a:r>
              <a:rPr lang="fr-FR" sz="1700" dirty="0" smtClean="0"/>
              <a:t> </a:t>
            </a:r>
            <a:r>
              <a:rPr lang="fr-FR" sz="1700" dirty="0" err="1" smtClean="0"/>
              <a:t>proj</a:t>
            </a:r>
            <a:r>
              <a:rPr lang="fr-FR" sz="1700" dirty="0" smtClean="0"/>
              <a:t>. + non-</a:t>
            </a:r>
            <a:r>
              <a:rPr lang="fr-FR" sz="1700" dirty="0" err="1" smtClean="0"/>
              <a:t>linearity</a:t>
            </a:r>
            <a:r>
              <a:rPr lang="fr-FR" sz="1700" dirty="0" smtClean="0"/>
              <a:t>) </a:t>
            </a:r>
          </a:p>
        </p:txBody>
      </p:sp>
      <p:pic>
        <p:nvPicPr>
          <p:cNvPr id="5" name="Image 4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" y="3056368"/>
            <a:ext cx="892121" cy="22857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2131" y="3553329"/>
            <a:ext cx="993246" cy="250736"/>
          </a:xfrm>
          <a:prstGeom prst="rect">
            <a:avLst/>
          </a:prstGeom>
        </p:spPr>
      </p:pic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954" y="4085611"/>
            <a:ext cx="1798952" cy="2402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94030" y="3572858"/>
            <a:ext cx="264229" cy="185219"/>
          </a:xfrm>
          <a:prstGeom prst="rect">
            <a:avLst/>
          </a:prstGeom>
        </p:spPr>
      </p:pic>
      <p:grpSp>
        <p:nvGrpSpPr>
          <p:cNvPr id="56" name="Groupe 55"/>
          <p:cNvGrpSpPr/>
          <p:nvPr/>
        </p:nvGrpSpPr>
        <p:grpSpPr>
          <a:xfrm>
            <a:off x="3985259" y="804394"/>
            <a:ext cx="5024927" cy="2123610"/>
            <a:chOff x="-72949" y="3750040"/>
            <a:chExt cx="5024927" cy="2123610"/>
          </a:xfrm>
        </p:grpSpPr>
        <p:sp>
          <p:nvSpPr>
            <p:cNvPr id="57" name="Rectangle à coins arrondis 22 3 2"/>
            <p:cNvSpPr/>
            <p:nvPr/>
          </p:nvSpPr>
          <p:spPr>
            <a:xfrm>
              <a:off x="-72948" y="3750040"/>
              <a:ext cx="5024926" cy="2115002"/>
            </a:xfrm>
            <a:prstGeom prst="rect">
              <a:avLst/>
            </a:prstGeom>
            <a:ln/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8" name="ZoneTexte 57"/>
            <p:cNvSpPr txBox="1"/>
            <p:nvPr/>
          </p:nvSpPr>
          <p:spPr>
            <a:xfrm>
              <a:off x="525299" y="3751057"/>
              <a:ext cx="3664914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2000" b="1" dirty="0" smtClean="0">
                  <a:solidFill>
                    <a:srgbClr val="C00000"/>
                  </a:solidFill>
                </a:rPr>
                <a:t>Questions:</a:t>
              </a:r>
              <a:endParaRPr lang="fr-FR" sz="2000" b="1" dirty="0">
                <a:solidFill>
                  <a:srgbClr val="C00000"/>
                </a:solidFill>
              </a:endParaRPr>
            </a:p>
          </p:txBody>
        </p:sp>
        <p:sp>
          <p:nvSpPr>
            <p:cNvPr id="60" name="ZoneTexte 59"/>
            <p:cNvSpPr txBox="1"/>
            <p:nvPr/>
          </p:nvSpPr>
          <p:spPr>
            <a:xfrm>
              <a:off x="-72949" y="4211657"/>
              <a:ext cx="5024927" cy="166199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700" b="1" dirty="0" err="1" smtClean="0"/>
                <a:t>What</a:t>
              </a:r>
              <a:r>
                <a:rPr lang="fr-FR" sz="1700" b="1" dirty="0" smtClean="0"/>
                <a:t> information </a:t>
              </a:r>
              <a:r>
                <a:rPr lang="fr-FR" sz="1700" b="1" dirty="0" err="1" smtClean="0"/>
                <a:t>is</a:t>
              </a:r>
              <a:r>
                <a:rPr lang="fr-FR" sz="1700" b="1" dirty="0" smtClean="0"/>
                <a:t> </a:t>
              </a:r>
              <a:r>
                <a:rPr lang="fr-FR" sz="1700" b="1" dirty="0" err="1" smtClean="0"/>
                <a:t>preserved</a:t>
              </a:r>
              <a:r>
                <a:rPr lang="fr-FR" sz="1700" b="1" dirty="0" smtClean="0"/>
                <a:t> by the </a:t>
              </a:r>
              <a:r>
                <a:rPr lang="fr-FR" sz="1700" b="1" dirty="0" err="1" smtClean="0"/>
                <a:t>sketching</a:t>
              </a:r>
              <a:r>
                <a:rPr lang="fr-FR" sz="1700" b="1" dirty="0" smtClean="0"/>
                <a:t> ? 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700" dirty="0" smtClean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700" dirty="0" smtClean="0"/>
                <a:t>How to </a:t>
              </a:r>
              <a:r>
                <a:rPr lang="fr-FR" sz="1700" dirty="0" err="1" smtClean="0"/>
                <a:t>retrieve</a:t>
              </a:r>
              <a:r>
                <a:rPr lang="fr-FR" sz="1700" dirty="0" smtClean="0"/>
                <a:t> </a:t>
              </a:r>
              <a:r>
                <a:rPr lang="fr-FR" sz="1700" dirty="0" err="1" smtClean="0"/>
                <a:t>this</a:t>
              </a:r>
              <a:r>
                <a:rPr lang="fr-FR" sz="1700" dirty="0" smtClean="0"/>
                <a:t> information ?</a:t>
              </a:r>
            </a:p>
            <a:p>
              <a:pPr marL="285750" indent="-285750">
                <a:buFont typeface="Arial" panose="020B0604020202020204" pitchFamily="34" charset="0"/>
                <a:buChar char="•"/>
              </a:pPr>
              <a:endParaRPr lang="fr-FR" sz="1700" dirty="0"/>
            </a:p>
            <a:p>
              <a:pPr marL="285750" indent="-285750">
                <a:buFont typeface="Arial" panose="020B0604020202020204" pitchFamily="34" charset="0"/>
                <a:buChar char="•"/>
              </a:pPr>
              <a:r>
                <a:rPr lang="fr-FR" sz="1700" b="1" dirty="0" err="1" smtClean="0"/>
                <a:t>What</a:t>
              </a:r>
              <a:r>
                <a:rPr lang="fr-FR" sz="1700" b="1" dirty="0" smtClean="0"/>
                <a:t> </a:t>
              </a:r>
              <a:r>
                <a:rPr lang="fr-FR" sz="1700" b="1" dirty="0" err="1" smtClean="0"/>
                <a:t>is</a:t>
              </a:r>
              <a:r>
                <a:rPr lang="fr-FR" sz="1700" b="1" dirty="0" smtClean="0"/>
                <a:t> a </a:t>
              </a:r>
              <a:r>
                <a:rPr lang="fr-FR" sz="1700" b="1" dirty="0" err="1" smtClean="0"/>
                <a:t>sufficient</a:t>
              </a:r>
              <a:r>
                <a:rPr lang="fr-FR" sz="1700" b="1" dirty="0" smtClean="0"/>
                <a:t> </a:t>
              </a:r>
              <a:r>
                <a:rPr lang="fr-FR" sz="1700" b="1" dirty="0" err="1" smtClean="0"/>
                <a:t>number</a:t>
              </a:r>
              <a:r>
                <a:rPr lang="fr-FR" sz="1700" b="1" dirty="0" smtClean="0"/>
                <a:t> of </a:t>
              </a:r>
              <a:r>
                <a:rPr lang="fr-FR" sz="1700" b="1" dirty="0" err="1" smtClean="0"/>
                <a:t>features</a:t>
              </a:r>
              <a:r>
                <a:rPr lang="fr-FR" sz="1700" b="1" dirty="0" smtClean="0"/>
                <a:t> ?</a:t>
              </a:r>
            </a:p>
            <a:p>
              <a:endParaRPr lang="fr-FR" sz="1700" dirty="0" smtClean="0"/>
            </a:p>
          </p:txBody>
        </p:sp>
      </p:grpSp>
      <p:sp>
        <p:nvSpPr>
          <p:cNvPr id="73" name="Rectangle 72"/>
          <p:cNvSpPr/>
          <p:nvPr/>
        </p:nvSpPr>
        <p:spPr>
          <a:xfrm>
            <a:off x="3985259" y="2988494"/>
            <a:ext cx="5024927" cy="2850732"/>
          </a:xfrm>
          <a:prstGeom prst="rect">
            <a:avLst/>
          </a:prstGeom>
          <a:ln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4" name="ZoneTexte 73"/>
          <p:cNvSpPr txBox="1"/>
          <p:nvPr/>
        </p:nvSpPr>
        <p:spPr>
          <a:xfrm>
            <a:off x="3985259" y="3367467"/>
            <a:ext cx="483972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dirty="0" err="1" smtClean="0"/>
              <a:t>Assumption</a:t>
            </a:r>
            <a:r>
              <a:rPr lang="fr-FR" dirty="0" smtClean="0"/>
              <a:t>: 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r>
              <a:rPr lang="fr-FR" dirty="0" smtClean="0"/>
              <a:t>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« Noisy » </a:t>
            </a:r>
            <a:r>
              <a:rPr lang="fr-FR" dirty="0" err="1" smtClean="0"/>
              <a:t>linear</a:t>
            </a:r>
            <a:r>
              <a:rPr lang="fr-FR" dirty="0" smtClean="0"/>
              <a:t> </a:t>
            </a:r>
            <a:r>
              <a:rPr lang="fr-FR" dirty="0" err="1" smtClean="0"/>
              <a:t>measurement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76" name="Rectangle à coins arrondis 75"/>
          <p:cNvSpPr/>
          <p:nvPr/>
        </p:nvSpPr>
        <p:spPr>
          <a:xfrm>
            <a:off x="5204699" y="4903509"/>
            <a:ext cx="2398470" cy="458665"/>
          </a:xfrm>
          <a:prstGeom prst="roundRect">
            <a:avLst/>
          </a:prstGeom>
          <a:solidFill>
            <a:schemeClr val="bg1">
              <a:lumMod val="95000"/>
            </a:schemeClr>
          </a:solidFill>
          <a:ln w="19050"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7" name="ZoneTexte 76"/>
          <p:cNvSpPr txBox="1"/>
          <p:nvPr/>
        </p:nvSpPr>
        <p:spPr>
          <a:xfrm>
            <a:off x="4442192" y="5438973"/>
            <a:ext cx="414772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Noise                                                         </a:t>
            </a:r>
            <a:r>
              <a:rPr lang="fr-FR" sz="1600" b="1" i="1" dirty="0" err="1" smtClean="0"/>
              <a:t>small</a:t>
            </a:r>
            <a:endParaRPr lang="fr-FR" sz="1600" i="1" dirty="0"/>
          </a:p>
        </p:txBody>
      </p:sp>
      <p:pic>
        <p:nvPicPr>
          <p:cNvPr id="80" name="Image 79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31871" y="3418504"/>
            <a:ext cx="1790476" cy="313905"/>
          </a:xfrm>
          <a:prstGeom prst="rect">
            <a:avLst/>
          </a:prstGeom>
        </p:spPr>
      </p:pic>
      <p:sp>
        <p:nvSpPr>
          <p:cNvPr id="81" name="ZoneTexte 80"/>
          <p:cNvSpPr txBox="1"/>
          <p:nvPr/>
        </p:nvSpPr>
        <p:spPr>
          <a:xfrm>
            <a:off x="3985259" y="2988494"/>
            <a:ext cx="502492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Intuition: </a:t>
            </a:r>
            <a:r>
              <a:rPr lang="fr-FR" b="1" dirty="0" err="1" smtClean="0"/>
              <a:t>sketching</a:t>
            </a:r>
            <a:r>
              <a:rPr lang="fr-FR" b="1" dirty="0" smtClean="0"/>
              <a:t> as a </a:t>
            </a:r>
            <a:r>
              <a:rPr lang="fr-FR" b="1" dirty="0" err="1" smtClean="0">
                <a:solidFill>
                  <a:srgbClr val="C00000"/>
                </a:solidFill>
              </a:rPr>
              <a:t>linear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 err="1" smtClean="0">
                <a:solidFill>
                  <a:srgbClr val="C00000"/>
                </a:solidFill>
              </a:rPr>
              <a:t>embedding</a:t>
            </a:r>
            <a:endParaRPr lang="fr-FR" b="1" dirty="0">
              <a:solidFill>
                <a:srgbClr val="C00000"/>
              </a:solidFill>
            </a:endParaRPr>
          </a:p>
        </p:txBody>
      </p:sp>
      <p:pic>
        <p:nvPicPr>
          <p:cNvPr id="82" name="Image 8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43125" y="3962687"/>
            <a:ext cx="2105296" cy="276572"/>
          </a:xfrm>
          <a:prstGeom prst="rect">
            <a:avLst/>
          </a:prstGeom>
        </p:spPr>
      </p:pic>
      <p:pic>
        <p:nvPicPr>
          <p:cNvPr id="83" name="Image 8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12646" y="4993830"/>
            <a:ext cx="1819739" cy="273102"/>
          </a:xfrm>
          <a:prstGeom prst="rect">
            <a:avLst/>
          </a:prstGeom>
        </p:spPr>
      </p:pic>
      <p:pic>
        <p:nvPicPr>
          <p:cNvPr id="84" name="Image 8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56180" y="5465057"/>
            <a:ext cx="2314055" cy="276099"/>
          </a:xfrm>
          <a:prstGeom prst="rect">
            <a:avLst/>
          </a:prstGeom>
        </p:spPr>
      </p:pic>
      <p:sp>
        <p:nvSpPr>
          <p:cNvPr id="85" name="ZoneTexte 84"/>
          <p:cNvSpPr txBox="1"/>
          <p:nvPr/>
        </p:nvSpPr>
        <p:spPr>
          <a:xfrm>
            <a:off x="171364" y="5962406"/>
            <a:ext cx="8838822" cy="442674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Dimensionality-reducing</a:t>
            </a:r>
            <a:r>
              <a:rPr lang="fr-FR" sz="2000" b="1" dirty="0" smtClean="0"/>
              <a:t>, </a:t>
            </a:r>
            <a:r>
              <a:rPr lang="fr-FR" sz="2000" b="1" dirty="0" err="1" smtClean="0"/>
              <a:t>random</a:t>
            </a:r>
            <a:r>
              <a:rPr lang="fr-FR" sz="2000" b="1" dirty="0" smtClean="0"/>
              <a:t>, </a:t>
            </a:r>
            <a:r>
              <a:rPr lang="fr-FR" sz="2000" b="1" dirty="0" err="1" smtClean="0"/>
              <a:t>linear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embedding</a:t>
            </a:r>
            <a:r>
              <a:rPr lang="fr-FR" sz="2000" b="1" dirty="0" smtClean="0"/>
              <a:t>: Compressive </a:t>
            </a:r>
            <a:r>
              <a:rPr lang="fr-FR" sz="2000" b="1" dirty="0" err="1" smtClean="0"/>
              <a:t>Sensing</a:t>
            </a:r>
            <a:r>
              <a:rPr lang="fr-FR" sz="2000" b="1" dirty="0" smtClean="0"/>
              <a:t>?</a:t>
            </a:r>
            <a:endParaRPr lang="fr-FR" sz="2000" b="1" dirty="0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823458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1" grpId="0" animBg="1"/>
      <p:bldP spid="53" grpId="0"/>
      <p:bldP spid="54" grpId="0"/>
      <p:bldP spid="73" grpId="0" animBg="1"/>
      <p:bldP spid="74" grpId="0"/>
      <p:bldP spid="76" grpId="0" animBg="1"/>
      <p:bldP spid="77" grpId="0"/>
      <p:bldP spid="81" grpId="0"/>
      <p:bldP spid="85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Rectangle 43"/>
          <p:cNvSpPr/>
          <p:nvPr/>
        </p:nvSpPr>
        <p:spPr>
          <a:xfrm>
            <a:off x="414214" y="4086262"/>
            <a:ext cx="8348785" cy="2154330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45" name="ZoneTexte 44"/>
          <p:cNvSpPr txBox="1"/>
          <p:nvPr/>
        </p:nvSpPr>
        <p:spPr>
          <a:xfrm>
            <a:off x="414213" y="4085452"/>
            <a:ext cx="4193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Sketched</a:t>
            </a:r>
            <a:r>
              <a:rPr lang="fr-FR" b="1" dirty="0" smtClean="0"/>
              <a:t> </a:t>
            </a:r>
            <a:r>
              <a:rPr lang="fr-FR" b="1" dirty="0" err="1" smtClean="0"/>
              <a:t>learning</a:t>
            </a:r>
            <a:r>
              <a:rPr lang="fr-FR" b="1" dirty="0" smtClean="0"/>
              <a:t> in </a:t>
            </a:r>
            <a:r>
              <a:rPr lang="fr-FR" b="1" dirty="0" err="1" smtClean="0"/>
              <a:t>this</a:t>
            </a:r>
            <a:r>
              <a:rPr lang="fr-FR" b="1" dirty="0" smtClean="0"/>
              <a:t> talk</a:t>
            </a:r>
            <a:endParaRPr lang="fr-FR" b="1" dirty="0"/>
          </a:p>
        </p:txBody>
      </p:sp>
      <p:sp>
        <p:nvSpPr>
          <p:cNvPr id="12" name="Rectangle 11"/>
          <p:cNvSpPr/>
          <p:nvPr/>
        </p:nvSpPr>
        <p:spPr>
          <a:xfrm>
            <a:off x="4557166" y="1005839"/>
            <a:ext cx="4205834" cy="2859937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>
          <a:xfrm>
            <a:off x="-1" y="8477"/>
            <a:ext cx="8562109" cy="729003"/>
          </a:xfrm>
        </p:spPr>
        <p:txBody>
          <a:bodyPr>
            <a:normAutofit/>
          </a:bodyPr>
          <a:lstStyle/>
          <a:p>
            <a:r>
              <a:rPr lang="fr-FR" dirty="0" smtClean="0"/>
              <a:t>Compressive </a:t>
            </a:r>
            <a:r>
              <a:rPr lang="fr-FR" dirty="0" err="1" smtClean="0"/>
              <a:t>Sensing</a:t>
            </a:r>
            <a:r>
              <a:rPr lang="fr-FR" dirty="0" smtClean="0"/>
              <a:t>: </a:t>
            </a:r>
            <a:r>
              <a:rPr lang="fr-FR" dirty="0" err="1" smtClean="0"/>
              <a:t>sparsity</a:t>
            </a:r>
            <a:r>
              <a:rPr lang="fr-FR" dirty="0" smtClean="0"/>
              <a:t> ?</a:t>
            </a:r>
            <a:endParaRPr lang="fr-FR" dirty="0"/>
          </a:p>
        </p:txBody>
      </p:sp>
      <p:pic>
        <p:nvPicPr>
          <p:cNvPr id="87" name="Image 86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389193" y="4986127"/>
            <a:ext cx="119071" cy="552060"/>
          </a:xfrm>
          <a:prstGeom prst="rect">
            <a:avLst/>
          </a:prstGeom>
        </p:spPr>
      </p:pic>
      <p:cxnSp>
        <p:nvCxnSpPr>
          <p:cNvPr id="88" name="Connecteur droit avec flèche 87"/>
          <p:cNvCxnSpPr/>
          <p:nvPr/>
        </p:nvCxnSpPr>
        <p:spPr>
          <a:xfrm flipV="1">
            <a:off x="4617356" y="5262158"/>
            <a:ext cx="1523156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89" name="Connecteur droit avec flèche 88"/>
          <p:cNvCxnSpPr/>
          <p:nvPr/>
        </p:nvCxnSpPr>
        <p:spPr>
          <a:xfrm>
            <a:off x="2998894" y="5262157"/>
            <a:ext cx="1310384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96" name="Image 95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81015" y="4618719"/>
            <a:ext cx="1562633" cy="1286874"/>
          </a:xfrm>
          <a:prstGeom prst="rect">
            <a:avLst/>
          </a:prstGeom>
        </p:spPr>
      </p:pic>
      <p:pic>
        <p:nvPicPr>
          <p:cNvPr id="97" name="Image 96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8332" y="4616459"/>
            <a:ext cx="1584820" cy="130364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23725" y="5630680"/>
            <a:ext cx="1130936" cy="169540"/>
          </a:xfrm>
          <a:prstGeom prst="rect">
            <a:avLst/>
          </a:prstGeom>
        </p:spPr>
      </p:pic>
      <p:sp>
        <p:nvSpPr>
          <p:cNvPr id="39" name="ZoneTexte 38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5/24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4" name="ZoneTexte 3"/>
          <p:cNvSpPr txBox="1"/>
          <p:nvPr/>
        </p:nvSpPr>
        <p:spPr>
          <a:xfrm>
            <a:off x="336921" y="1003454"/>
            <a:ext cx="3809468" cy="2862322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dirty="0" smtClean="0"/>
              <a:t>Compressive </a:t>
            </a:r>
            <a:r>
              <a:rPr lang="fr-FR" b="1" dirty="0" err="1" smtClean="0"/>
              <a:t>Sensing</a:t>
            </a:r>
            <a:r>
              <a:rPr lang="fr-FR" b="1" dirty="0" smtClean="0"/>
              <a:t>:</a:t>
            </a:r>
          </a:p>
          <a:p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err="1" smtClean="0"/>
              <a:t>Dimensionality</a:t>
            </a:r>
            <a:r>
              <a:rPr lang="fr-FR" dirty="0" smtClean="0"/>
              <a:t> </a:t>
            </a:r>
            <a:r>
              <a:rPr lang="fr-FR" dirty="0" err="1" smtClean="0"/>
              <a:t>reduction</a:t>
            </a:r>
            <a:r>
              <a:rPr lang="fr-FR" dirty="0" smtClean="0"/>
              <a:t>,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operator</a:t>
            </a: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 smtClean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dirty="0" smtClean="0"/>
              <a:t>(Ill-</a:t>
            </a:r>
            <a:r>
              <a:rPr lang="fr-FR" dirty="0" err="1" smtClean="0"/>
              <a:t>posed</a:t>
            </a:r>
            <a:r>
              <a:rPr lang="fr-FR" dirty="0" smtClean="0"/>
              <a:t>) </a:t>
            </a:r>
            <a:r>
              <a:rPr lang="fr-FR" b="1" dirty="0" smtClean="0"/>
              <a:t>inverse </a:t>
            </a:r>
            <a:r>
              <a:rPr lang="fr-FR" b="1" dirty="0" err="1" smtClean="0"/>
              <a:t>problem</a:t>
            </a:r>
            <a:r>
              <a:rPr lang="fr-FR" b="1" dirty="0" smtClean="0"/>
              <a:t>: </a:t>
            </a:r>
            <a:r>
              <a:rPr lang="fr-FR" b="1" i="1" dirty="0" err="1" smtClean="0"/>
              <a:t>density</a:t>
            </a:r>
            <a:r>
              <a:rPr lang="fr-FR" b="1" i="1" dirty="0" smtClean="0"/>
              <a:t> estimation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fr-F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b="1" dirty="0" err="1" smtClean="0"/>
              <a:t>Sparsity</a:t>
            </a:r>
            <a:r>
              <a:rPr lang="fr-FR" dirty="0" smtClean="0"/>
              <a:t>: « simple » </a:t>
            </a:r>
            <a:r>
              <a:rPr lang="fr-FR" dirty="0" err="1" smtClean="0"/>
              <a:t>densities</a:t>
            </a:r>
            <a:r>
              <a:rPr lang="fr-FR" dirty="0" smtClean="0"/>
              <a:t> (mixture model)</a:t>
            </a:r>
            <a:endParaRPr lang="fr-FR" dirty="0"/>
          </a:p>
        </p:txBody>
      </p:sp>
      <p:pic>
        <p:nvPicPr>
          <p:cNvPr id="7" name="Image 6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21" y="1792944"/>
            <a:ext cx="121416" cy="1666701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1949" y="1761523"/>
            <a:ext cx="121416" cy="1666701"/>
          </a:xfrm>
          <a:prstGeom prst="rect">
            <a:avLst/>
          </a:prstGeom>
        </p:spPr>
      </p:pic>
      <p:pic>
        <p:nvPicPr>
          <p:cNvPr id="40" name="Image 39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691740" y="2273302"/>
            <a:ext cx="130978" cy="607266"/>
          </a:xfrm>
          <a:prstGeom prst="rect">
            <a:avLst/>
          </a:prstGeom>
        </p:spPr>
      </p:pic>
      <p:cxnSp>
        <p:nvCxnSpPr>
          <p:cNvPr id="41" name="Connecteur droit avec flèche 40"/>
          <p:cNvCxnSpPr/>
          <p:nvPr/>
        </p:nvCxnSpPr>
        <p:spPr>
          <a:xfrm flipV="1">
            <a:off x="6962536" y="2594873"/>
            <a:ext cx="945759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cxnSp>
        <p:nvCxnSpPr>
          <p:cNvPr id="43" name="Connecteur droit avec flèche 42"/>
          <p:cNvCxnSpPr/>
          <p:nvPr/>
        </p:nvCxnSpPr>
        <p:spPr>
          <a:xfrm>
            <a:off x="5765239" y="2578480"/>
            <a:ext cx="813645" cy="1"/>
          </a:xfrm>
          <a:prstGeom prst="straightConnector1">
            <a:avLst/>
          </a:prstGeom>
          <a:ln w="38100"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5" name="ZoneTexte 14"/>
          <p:cNvSpPr txBox="1"/>
          <p:nvPr/>
        </p:nvSpPr>
        <p:spPr>
          <a:xfrm>
            <a:off x="4557166" y="1019084"/>
            <a:ext cx="420583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Classical</a:t>
            </a:r>
            <a:r>
              <a:rPr lang="fr-FR" b="1" dirty="0" smtClean="0"/>
              <a:t> compressive </a:t>
            </a:r>
            <a:r>
              <a:rPr lang="fr-FR" b="1" dirty="0" err="1" smtClean="0"/>
              <a:t>sensing</a:t>
            </a:r>
            <a:endParaRPr lang="fr-FR" b="1" dirty="0"/>
          </a:p>
        </p:txBody>
      </p:sp>
      <p:sp>
        <p:nvSpPr>
          <p:cNvPr id="16" name="ZoneTexte 15"/>
          <p:cNvSpPr txBox="1"/>
          <p:nvPr/>
        </p:nvSpPr>
        <p:spPr>
          <a:xfrm>
            <a:off x="5669070" y="1974870"/>
            <a:ext cx="974999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/>
              <a:t>Random</a:t>
            </a:r>
            <a:r>
              <a:rPr lang="fr-FR" sz="1400" i="1" dirty="0" smtClean="0"/>
              <a:t> matrix</a:t>
            </a:r>
            <a:endParaRPr lang="fr-FR" sz="1400" i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3189762" y="4505374"/>
            <a:ext cx="974999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err="1" smtClean="0"/>
              <a:t>Random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features</a:t>
            </a:r>
            <a:endParaRPr lang="fr-FR" sz="1400" i="1" dirty="0" smtClean="0"/>
          </a:p>
          <a:p>
            <a:pPr algn="ctr"/>
            <a:r>
              <a:rPr lang="fr-FR" sz="1400" i="1" dirty="0" err="1" smtClean="0"/>
              <a:t>averaged</a:t>
            </a:r>
            <a:endParaRPr lang="fr-FR" sz="1400" i="1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6322" y="5976846"/>
            <a:ext cx="245333" cy="18285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78721" y="3552199"/>
            <a:ext cx="144762" cy="1112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12177" y="3025294"/>
            <a:ext cx="1233413" cy="20407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3174" y="3530403"/>
            <a:ext cx="251518" cy="151348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81248" y="6011893"/>
            <a:ext cx="508952" cy="147810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9443258" y="4986127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fr-FR" dirty="0"/>
          </a:p>
        </p:txBody>
      </p:sp>
      <p:sp>
        <p:nvSpPr>
          <p:cNvPr id="19" name="Espace réservé de la date 18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0442168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/>
      <p:bldP spid="47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2263221" y="824016"/>
            <a:ext cx="6805964" cy="554353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9" name="ZoneTexte 28"/>
          <p:cNvSpPr txBox="1"/>
          <p:nvPr/>
        </p:nvSpPr>
        <p:spPr>
          <a:xfrm>
            <a:off x="174567" y="1223028"/>
            <a:ext cx="3125586" cy="2831544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Mixture of </a:t>
            </a:r>
            <a:r>
              <a:rPr lang="fr-FR" b="1" dirty="0" err="1" smtClean="0"/>
              <a:t>Diracs</a:t>
            </a:r>
            <a:r>
              <a:rPr lang="fr-FR" b="1" dirty="0" smtClean="0"/>
              <a:t> = k-</a:t>
            </a:r>
            <a:r>
              <a:rPr lang="fr-FR" b="1" dirty="0" err="1" smtClean="0"/>
              <a:t>means</a:t>
            </a:r>
            <a:endParaRPr lang="fr-FR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Illustration 1: Compressive k-</a:t>
            </a:r>
            <a:r>
              <a:rPr lang="fr-FR" dirty="0" err="1" smtClean="0"/>
              <a:t>means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" y="1648212"/>
            <a:ext cx="2936643" cy="2372652"/>
          </a:xfrm>
          <a:prstGeom prst="rect">
            <a:avLst/>
          </a:prstGeom>
        </p:spPr>
      </p:pic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40169" y="2949415"/>
            <a:ext cx="5161550" cy="3393079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383851" y="1704613"/>
            <a:ext cx="3549535" cy="892552"/>
          </a:xfrm>
          <a:prstGeom prst="rect">
            <a:avLst/>
          </a:prstGeom>
          <a:ln>
            <a:noFill/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b="1" i="1" dirty="0" smtClean="0"/>
              <a:t>Application: Spectral </a:t>
            </a:r>
            <a:r>
              <a:rPr lang="fr-FR" sz="2000" b="1" i="1" dirty="0" err="1" smtClean="0"/>
              <a:t>clustering</a:t>
            </a:r>
            <a:r>
              <a:rPr lang="fr-FR" sz="2000" b="1" i="1" dirty="0" smtClean="0"/>
              <a:t> </a:t>
            </a:r>
            <a:r>
              <a:rPr lang="fr-FR" i="1" dirty="0" smtClean="0"/>
              <a:t>for MNIST classification </a:t>
            </a:r>
            <a:r>
              <a:rPr lang="fr-FR" sz="1600" i="1" dirty="0" smtClean="0"/>
              <a:t>[</a:t>
            </a:r>
            <a:r>
              <a:rPr lang="fr-FR" sz="1600" i="1" dirty="0" err="1" smtClean="0"/>
              <a:t>Uw</a:t>
            </a:r>
            <a:r>
              <a:rPr lang="fr-FR" sz="1600" i="1" dirty="0" smtClean="0"/>
              <a:t> 2001]</a:t>
            </a:r>
            <a:endParaRPr lang="fr-FR" sz="1400" i="1" dirty="0" smtClean="0"/>
          </a:p>
          <a:p>
            <a:endParaRPr lang="fr-FR" sz="1400" i="1" dirty="0" smtClean="0"/>
          </a:p>
        </p:txBody>
      </p:sp>
      <p:sp>
        <p:nvSpPr>
          <p:cNvPr id="11" name="ZoneTexte 10"/>
          <p:cNvSpPr txBox="1"/>
          <p:nvPr/>
        </p:nvSpPr>
        <p:spPr>
          <a:xfrm>
            <a:off x="2263221" y="4227040"/>
            <a:ext cx="1302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rgbClr val="C00000"/>
                </a:solidFill>
              </a:rPr>
              <a:t>Classif</a:t>
            </a:r>
            <a:r>
              <a:rPr lang="fr-FR" i="1" dirty="0" smtClean="0">
                <a:solidFill>
                  <a:srgbClr val="C00000"/>
                </a:solidFill>
              </a:rPr>
              <a:t>. Perf.</a:t>
            </a:r>
            <a:endParaRPr lang="fr-FR" i="1" dirty="0">
              <a:solidFill>
                <a:srgbClr val="C00000"/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1331" y="1663935"/>
            <a:ext cx="1456781" cy="1092586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132695" y="4909042"/>
            <a:ext cx="3337466" cy="119181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fr-FR" sz="1600" dirty="0" smtClean="0"/>
              <a:t>1 </a:t>
            </a:r>
            <a:r>
              <a:rPr lang="fr-FR" sz="1600" dirty="0" err="1" smtClean="0"/>
              <a:t>order</a:t>
            </a:r>
            <a:r>
              <a:rPr lang="fr-FR" sz="1600" dirty="0" smtClean="0"/>
              <a:t> of magnitude </a:t>
            </a:r>
            <a:r>
              <a:rPr lang="fr-FR" sz="1600" dirty="0" err="1" smtClean="0"/>
              <a:t>faster</a:t>
            </a:r>
            <a:r>
              <a:rPr lang="fr-FR" sz="1600" dirty="0" smtClean="0"/>
              <a:t> </a:t>
            </a:r>
            <a:r>
              <a:rPr lang="fr-FR" sz="1600" dirty="0" err="1" smtClean="0"/>
              <a:t>than</a:t>
            </a:r>
            <a:r>
              <a:rPr lang="fr-FR" sz="1600" dirty="0" smtClean="0"/>
              <a:t> k-</a:t>
            </a:r>
            <a:r>
              <a:rPr lang="fr-FR" sz="1600" dirty="0" err="1" smtClean="0"/>
              <a:t>means</a:t>
            </a:r>
            <a:r>
              <a:rPr lang="fr-FR" sz="1600" dirty="0" smtClean="0"/>
              <a:t> (Matlab)</a:t>
            </a:r>
          </a:p>
          <a:p>
            <a:pPr marL="285750" indent="-285750">
              <a:buFontTx/>
              <a:buChar char="-"/>
            </a:pPr>
            <a:r>
              <a:rPr lang="fr-FR" sz="1600" dirty="0"/>
              <a:t>4</a:t>
            </a:r>
            <a:r>
              <a:rPr lang="fr-FR" sz="1600" dirty="0" smtClean="0"/>
              <a:t> </a:t>
            </a:r>
            <a:r>
              <a:rPr lang="fr-FR" sz="1600" dirty="0" err="1" smtClean="0"/>
              <a:t>orders</a:t>
            </a:r>
            <a:r>
              <a:rPr lang="fr-FR" sz="1600" dirty="0" smtClean="0"/>
              <a:t> of magnitude </a:t>
            </a:r>
            <a:r>
              <a:rPr lang="fr-FR" sz="1600" dirty="0" err="1" smtClean="0"/>
              <a:t>smaller</a:t>
            </a:r>
            <a:r>
              <a:rPr lang="fr-FR" sz="1600" dirty="0" smtClean="0"/>
              <a:t> memory </a:t>
            </a:r>
            <a:r>
              <a:rPr lang="fr-FR" sz="1600" dirty="0" err="1" smtClean="0"/>
              <a:t>footprint</a:t>
            </a:r>
            <a:endParaRPr lang="fr-FR" sz="1600" dirty="0" smtClean="0"/>
          </a:p>
        </p:txBody>
      </p:sp>
      <p:sp>
        <p:nvSpPr>
          <p:cNvPr id="13" name="ZoneTexte 1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6/24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ZoneTexte 6"/>
          <p:cNvSpPr txBox="1"/>
          <p:nvPr/>
        </p:nvSpPr>
        <p:spPr>
          <a:xfrm>
            <a:off x="340430" y="4570488"/>
            <a:ext cx="16553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On </a:t>
            </a:r>
            <a:r>
              <a:rPr lang="fr-FR" sz="1600" i="1" dirty="0" err="1" smtClean="0"/>
              <a:t>this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example</a:t>
            </a:r>
            <a:r>
              <a:rPr lang="fr-FR" sz="1600" i="1" dirty="0" smtClean="0"/>
              <a:t>…</a:t>
            </a:r>
            <a:endParaRPr lang="fr-FR" sz="1600" i="1" dirty="0"/>
          </a:p>
        </p:txBody>
      </p:sp>
      <p:sp>
        <p:nvSpPr>
          <p:cNvPr id="14" name="ZoneTexte 13"/>
          <p:cNvSpPr txBox="1"/>
          <p:nvPr/>
        </p:nvSpPr>
        <p:spPr>
          <a:xfrm>
            <a:off x="174567" y="817502"/>
            <a:ext cx="4914102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i="1" dirty="0" smtClean="0"/>
              <a:t>Joint </a:t>
            </a:r>
            <a:r>
              <a:rPr lang="fr-FR" sz="1600" b="1" i="1" dirty="0" err="1" smtClean="0"/>
              <a:t>work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with</a:t>
            </a:r>
            <a:r>
              <a:rPr lang="fr-FR" sz="1600" b="1" i="1" dirty="0" smtClean="0"/>
              <a:t> N. Tremblay, R. </a:t>
            </a:r>
            <a:r>
              <a:rPr lang="fr-FR" sz="1600" b="1" i="1" dirty="0" err="1" smtClean="0"/>
              <a:t>Gribonval</a:t>
            </a:r>
            <a:r>
              <a:rPr lang="fr-FR" sz="1600" b="1" i="1" dirty="0" smtClean="0"/>
              <a:t>, Y. </a:t>
            </a:r>
            <a:r>
              <a:rPr lang="fr-FR" sz="1600" b="1" i="1" dirty="0" err="1" smtClean="0"/>
              <a:t>Traonmilin</a:t>
            </a:r>
            <a:endParaRPr lang="fr-FR" sz="1600" b="1" i="1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sp>
        <p:nvSpPr>
          <p:cNvPr id="15" name="ZoneTexte 14"/>
          <p:cNvSpPr txBox="1"/>
          <p:nvPr/>
        </p:nvSpPr>
        <p:spPr>
          <a:xfrm>
            <a:off x="5191302" y="809214"/>
            <a:ext cx="3877883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b="1" i="1" dirty="0" smtClean="0"/>
              <a:t>CL-OMPR: </a:t>
            </a:r>
            <a:r>
              <a:rPr lang="fr-FR" sz="1600" b="1" i="1" dirty="0" err="1" smtClean="0"/>
              <a:t>greedy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heuristic</a:t>
            </a:r>
            <a:r>
              <a:rPr lang="fr-FR" sz="1600" b="1" i="1" dirty="0" smtClean="0"/>
              <a:t> for </a:t>
            </a:r>
            <a:r>
              <a:rPr lang="fr-FR" sz="1600" b="1" i="1" dirty="0" err="1" smtClean="0"/>
              <a:t>sketched</a:t>
            </a:r>
            <a:r>
              <a:rPr lang="fr-FR" sz="1600" b="1" i="1" dirty="0" smtClean="0"/>
              <a:t> mixture model </a:t>
            </a:r>
            <a:r>
              <a:rPr lang="fr-FR" sz="1600" b="1" i="1" dirty="0" err="1" smtClean="0"/>
              <a:t>learning</a:t>
            </a:r>
            <a:r>
              <a:rPr lang="fr-FR" sz="1600" b="1" i="1" dirty="0"/>
              <a:t> </a:t>
            </a:r>
            <a:r>
              <a:rPr lang="fr-FR" sz="1600" i="1" dirty="0" smtClean="0"/>
              <a:t>[Keriven 2016]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5396964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5" grpId="0" animBg="1"/>
      <p:bldP spid="11" grpId="0"/>
      <p:bldP spid="6" grpId="0" animBg="1"/>
      <p:bldP spid="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ZoneTexte 26"/>
          <p:cNvSpPr txBox="1"/>
          <p:nvPr/>
        </p:nvSpPr>
        <p:spPr>
          <a:xfrm>
            <a:off x="174567" y="1238882"/>
            <a:ext cx="3125586" cy="28623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GMM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Illustration 2: </a:t>
            </a:r>
            <a:r>
              <a:rPr lang="fr-FR" dirty="0" err="1" smtClean="0"/>
              <a:t>Sketched</a:t>
            </a:r>
            <a:r>
              <a:rPr lang="fr-FR" dirty="0" smtClean="0"/>
              <a:t> GMM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6169" y="1102458"/>
            <a:ext cx="3929419" cy="316245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5816940" y="814117"/>
            <a:ext cx="1295546" cy="338554"/>
          </a:xfrm>
          <a:prstGeom prst="rect">
            <a:avLst/>
          </a:prstGeom>
          <a:ln>
            <a:noFill/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pPr algn="ctr"/>
            <a:r>
              <a:rPr lang="fr-FR" sz="1600" dirty="0" smtClean="0"/>
              <a:t>d = 10, </a:t>
            </a:r>
            <a:r>
              <a:rPr lang="fr-FR" sz="1600" b="1" dirty="0" smtClean="0"/>
              <a:t>k = 20</a:t>
            </a:r>
            <a:endParaRPr lang="fr-FR" sz="1600" dirty="0"/>
          </a:p>
        </p:txBody>
      </p:sp>
      <p:sp>
        <p:nvSpPr>
          <p:cNvPr id="26" name="ZoneTexte 25"/>
          <p:cNvSpPr txBox="1"/>
          <p:nvPr/>
        </p:nvSpPr>
        <p:spPr>
          <a:xfrm>
            <a:off x="5613358" y="4041323"/>
            <a:ext cx="1702710" cy="369332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fr-FR" i="1" dirty="0" smtClean="0">
                <a:solidFill>
                  <a:srgbClr val="C00000"/>
                </a:solidFill>
              </a:rPr>
              <a:t>Size of </a:t>
            </a:r>
            <a:r>
              <a:rPr lang="fr-FR" i="1" dirty="0" err="1" smtClean="0">
                <a:solidFill>
                  <a:srgbClr val="C00000"/>
                </a:solidFill>
              </a:rPr>
              <a:t>database</a:t>
            </a:r>
            <a:endParaRPr lang="fr-FR" i="1" dirty="0">
              <a:solidFill>
                <a:srgbClr val="C00000"/>
              </a:solidFill>
            </a:endParaRPr>
          </a:p>
        </p:txBody>
      </p:sp>
      <p:pic>
        <p:nvPicPr>
          <p:cNvPr id="17" name="Image 1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200" y="1664066"/>
            <a:ext cx="2936641" cy="2372649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3756952" y="2435524"/>
            <a:ext cx="6492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err="1" smtClean="0">
                <a:solidFill>
                  <a:srgbClr val="C00000"/>
                </a:solidFill>
              </a:rPr>
              <a:t>Error</a:t>
            </a:r>
            <a:endParaRPr lang="fr-FR" i="1" dirty="0">
              <a:solidFill>
                <a:srgbClr val="C00000"/>
              </a:solidFill>
            </a:endParaRPr>
          </a:p>
        </p:txBody>
      </p:sp>
      <p:sp>
        <p:nvSpPr>
          <p:cNvPr id="23" name="ZoneTexte 22"/>
          <p:cNvSpPr txBox="1"/>
          <p:nvPr/>
        </p:nvSpPr>
        <p:spPr>
          <a:xfrm>
            <a:off x="301151" y="4410655"/>
            <a:ext cx="7820384" cy="2000548"/>
          </a:xfrm>
          <a:prstGeom prst="rect">
            <a:avLst/>
          </a:prstGeom>
          <a:ln/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i="1" dirty="0" smtClean="0"/>
              <a:t>Application:</a:t>
            </a:r>
            <a:r>
              <a:rPr lang="fr-FR" i="1" dirty="0" smtClean="0"/>
              <a:t> </a:t>
            </a:r>
            <a:r>
              <a:rPr lang="fr-FR" sz="2000" b="1" i="1" dirty="0" smtClean="0"/>
              <a:t>speaker </a:t>
            </a:r>
            <a:r>
              <a:rPr lang="fr-FR" sz="2000" b="1" i="1" dirty="0" err="1" smtClean="0"/>
              <a:t>verification</a:t>
            </a:r>
            <a:r>
              <a:rPr lang="fr-FR" sz="2000" b="1" i="1" dirty="0" smtClean="0"/>
              <a:t> </a:t>
            </a:r>
            <a:r>
              <a:rPr lang="fr-FR" i="1" dirty="0" smtClean="0"/>
              <a:t>[Reynolds 2000]</a:t>
            </a:r>
            <a:r>
              <a:rPr lang="fr-FR" sz="2000" b="1" i="1" dirty="0" smtClean="0"/>
              <a:t> </a:t>
            </a:r>
            <a:r>
              <a:rPr lang="fr-FR" dirty="0"/>
              <a:t>(d=12, k=64</a:t>
            </a:r>
            <a:r>
              <a:rPr lang="fr-FR" dirty="0" smtClean="0"/>
              <a:t>)</a:t>
            </a:r>
            <a:endParaRPr lang="fr-FR" sz="1600" i="1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dirty="0">
                <a:solidFill>
                  <a:schemeClr val="tx1"/>
                </a:solidFill>
              </a:rPr>
              <a:t>EM on 300 000 </a:t>
            </a:r>
            <a:r>
              <a:rPr lang="fr-FR" sz="2000" dirty="0" err="1" smtClean="0">
                <a:solidFill>
                  <a:schemeClr val="tx1"/>
                </a:solidFill>
              </a:rPr>
              <a:t>vectors</a:t>
            </a:r>
            <a:r>
              <a:rPr lang="fr-FR" sz="2000" dirty="0" smtClean="0">
                <a:solidFill>
                  <a:schemeClr val="tx1"/>
                </a:solidFill>
              </a:rPr>
              <a:t> : </a:t>
            </a:r>
            <a:r>
              <a:rPr lang="fr-FR" sz="2000" b="1" dirty="0" smtClean="0">
                <a:solidFill>
                  <a:schemeClr val="tx1"/>
                </a:solidFill>
              </a:rPr>
              <a:t>29.53</a:t>
            </a:r>
            <a:endParaRPr lang="fr-FR" sz="2000" dirty="0">
              <a:solidFill>
                <a:schemeClr val="tx1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fr-FR" sz="2000" b="1" dirty="0" smtClean="0">
                <a:solidFill>
                  <a:schemeClr val="tx1"/>
                </a:solidFill>
              </a:rPr>
              <a:t>20kB</a:t>
            </a:r>
            <a:r>
              <a:rPr lang="fr-FR" sz="2000" dirty="0" smtClean="0">
                <a:solidFill>
                  <a:schemeClr val="tx1"/>
                </a:solidFill>
              </a:rPr>
              <a:t> sketch </a:t>
            </a:r>
            <a:r>
              <a:rPr lang="fr-FR" sz="2000" dirty="0" err="1" smtClean="0">
                <a:solidFill>
                  <a:schemeClr val="tx1"/>
                </a:solidFill>
              </a:rPr>
              <a:t>computed</a:t>
            </a:r>
            <a:r>
              <a:rPr lang="fr-FR" sz="2000" dirty="0" smtClean="0">
                <a:solidFill>
                  <a:schemeClr val="tx1"/>
                </a:solidFill>
              </a:rPr>
              <a:t> on </a:t>
            </a:r>
            <a:r>
              <a:rPr lang="fr-FR" sz="2000" b="1" dirty="0" smtClean="0">
                <a:solidFill>
                  <a:schemeClr val="tx1"/>
                </a:solidFill>
              </a:rPr>
              <a:t>50GB</a:t>
            </a:r>
            <a:r>
              <a:rPr lang="fr-FR" sz="2000" dirty="0" smtClean="0">
                <a:solidFill>
                  <a:schemeClr val="tx1"/>
                </a:solidFill>
              </a:rPr>
              <a:t> </a:t>
            </a:r>
            <a:r>
              <a:rPr lang="fr-FR" sz="2000" dirty="0" err="1" smtClean="0">
                <a:solidFill>
                  <a:schemeClr val="tx1"/>
                </a:solidFill>
              </a:rPr>
              <a:t>database</a:t>
            </a:r>
            <a:r>
              <a:rPr lang="fr-FR" sz="2000" dirty="0" smtClean="0">
                <a:solidFill>
                  <a:schemeClr val="tx1"/>
                </a:solidFill>
              </a:rPr>
              <a:t>: </a:t>
            </a:r>
            <a:r>
              <a:rPr lang="fr-FR" sz="2000" b="1" dirty="0">
                <a:solidFill>
                  <a:schemeClr val="tx1"/>
                </a:solidFill>
              </a:rPr>
              <a:t>28.96</a:t>
            </a:r>
          </a:p>
          <a:p>
            <a:endParaRPr lang="fr-FR" sz="1600" i="1" dirty="0" smtClean="0"/>
          </a:p>
          <a:p>
            <a:endParaRPr lang="fr-FR" sz="1600" i="1" dirty="0" smtClean="0"/>
          </a:p>
          <a:p>
            <a:endParaRPr lang="fr-FR" sz="1600" i="1" dirty="0"/>
          </a:p>
          <a:p>
            <a:endParaRPr lang="fr-FR" sz="1600" i="1" dirty="0" smtClean="0"/>
          </a:p>
        </p:txBody>
      </p:sp>
      <p:sp>
        <p:nvSpPr>
          <p:cNvPr id="3" name="ZoneTexte 2"/>
          <p:cNvSpPr txBox="1"/>
          <p:nvPr/>
        </p:nvSpPr>
        <p:spPr>
          <a:xfrm>
            <a:off x="5188088" y="3125682"/>
            <a:ext cx="1537674" cy="64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i="1" dirty="0" err="1" smtClean="0"/>
              <a:t>Faster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than</a:t>
            </a:r>
            <a:r>
              <a:rPr lang="fr-FR" sz="1600" i="1" dirty="0" smtClean="0"/>
              <a:t> EM</a:t>
            </a:r>
          </a:p>
          <a:p>
            <a:r>
              <a:rPr lang="fr-FR" sz="1600" i="1" dirty="0" smtClean="0"/>
              <a:t>(</a:t>
            </a:r>
            <a:r>
              <a:rPr lang="fr-FR" sz="1600" i="1" dirty="0" err="1" smtClean="0"/>
              <a:t>VLFeat’s</a:t>
            </a:r>
            <a:r>
              <a:rPr lang="fr-FR" sz="1600" i="1" dirty="0" smtClean="0"/>
              <a:t> </a:t>
            </a:r>
            <a:r>
              <a:rPr lang="fr-FR" sz="1600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gmm</a:t>
            </a:r>
            <a:r>
              <a:rPr lang="fr-FR" sz="1600" i="1" dirty="0" smtClean="0"/>
              <a:t>)</a:t>
            </a:r>
            <a:endParaRPr lang="fr-FR" i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V="1">
            <a:off x="6724996" y="3056911"/>
            <a:ext cx="257695" cy="209991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6" name="ZoneTexte 15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7/24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1736" y="5444584"/>
            <a:ext cx="1203951" cy="921023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72280" y="5384770"/>
            <a:ext cx="926725" cy="926725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>
            <a:off x="6190237" y="5863093"/>
            <a:ext cx="829592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9" name="Rectangle 8"/>
          <p:cNvSpPr/>
          <p:nvPr/>
        </p:nvSpPr>
        <p:spPr>
          <a:xfrm>
            <a:off x="6982691" y="1102458"/>
            <a:ext cx="1467889" cy="2837082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7917" y="5365309"/>
            <a:ext cx="2957055" cy="1003637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4567" y="817502"/>
            <a:ext cx="4352153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i="1" dirty="0" smtClean="0"/>
              <a:t>Joint </a:t>
            </a:r>
            <a:r>
              <a:rPr lang="fr-FR" sz="1600" b="1" i="1" dirty="0" err="1" smtClean="0"/>
              <a:t>work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with</a:t>
            </a:r>
            <a:r>
              <a:rPr lang="fr-FR" sz="1600" b="1" i="1" dirty="0" smtClean="0"/>
              <a:t> A. Bourrier, R. </a:t>
            </a:r>
            <a:r>
              <a:rPr lang="fr-FR" sz="1600" b="1" i="1" dirty="0" err="1" smtClean="0"/>
              <a:t>Gribonval</a:t>
            </a:r>
            <a:r>
              <a:rPr lang="fr-FR" sz="1600" b="1" i="1" dirty="0" smtClean="0"/>
              <a:t>, P. Pérez</a:t>
            </a:r>
            <a:endParaRPr lang="fr-FR" sz="1600" b="1" i="1" dirty="0"/>
          </a:p>
        </p:txBody>
      </p:sp>
      <p:sp>
        <p:nvSpPr>
          <p:cNvPr id="12" name="Espace réservé de la date 11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510586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26" grpId="0" animBg="1"/>
      <p:bldP spid="22" grpId="0"/>
      <p:bldP spid="23" grpId="0" animBg="1"/>
      <p:bldP spid="3" grpId="0" animBg="1"/>
      <p:bldP spid="9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99753" y="4299600"/>
            <a:ext cx="8910433" cy="18850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ZoneTexte 14"/>
          <p:cNvSpPr txBox="1"/>
          <p:nvPr/>
        </p:nvSpPr>
        <p:spPr>
          <a:xfrm>
            <a:off x="182880" y="1281217"/>
            <a:ext cx="3125586" cy="2862322"/>
          </a:xfrm>
          <a:prstGeom prst="rect">
            <a:avLst/>
          </a:prstGeom>
          <a:ln>
            <a:solidFill>
              <a:schemeClr val="accent3">
                <a:lumMod val="60000"/>
                <a:lumOff val="40000"/>
              </a:schemeClr>
            </a:solidFill>
          </a:ln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smtClean="0"/>
              <a:t>Mixture of stable </a:t>
            </a:r>
            <a:r>
              <a:rPr lang="fr-FR" sz="2000" b="1" dirty="0" err="1" smtClean="0"/>
              <a:t>dist</a:t>
            </a:r>
            <a:r>
              <a:rPr lang="fr-FR" sz="2000" b="1" dirty="0" smtClean="0"/>
              <a:t>.</a:t>
            </a:r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 smtClean="0"/>
          </a:p>
          <a:p>
            <a:pPr algn="ctr"/>
            <a:endParaRPr lang="fr-FR" sz="2000" b="1" dirty="0"/>
          </a:p>
          <a:p>
            <a:pPr algn="ctr"/>
            <a:endParaRPr lang="fr-FR" sz="2000" b="1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fr-FR" dirty="0" smtClean="0"/>
              <a:t>Illustration 3: Audio Source </a:t>
            </a:r>
            <a:r>
              <a:rPr lang="fr-FR" dirty="0" err="1" smtClean="0"/>
              <a:t>separation</a:t>
            </a:r>
            <a:endParaRPr lang="fr-FR" sz="3200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344" y="1705410"/>
            <a:ext cx="2936641" cy="2372597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299258" y="4446778"/>
            <a:ext cx="3125586" cy="1692771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400" b="1" i="1" dirty="0" smtClean="0"/>
              <a:t>Application</a:t>
            </a:r>
            <a:r>
              <a:rPr lang="fr-FR" sz="2000" b="1" i="1" dirty="0" smtClean="0"/>
              <a:t>: audio source </a:t>
            </a:r>
            <a:r>
              <a:rPr lang="fr-FR" sz="2000" b="1" i="1" dirty="0" err="1" smtClean="0"/>
              <a:t>separation</a:t>
            </a:r>
            <a:endParaRPr lang="fr-FR" sz="2000" b="1" i="1" dirty="0"/>
          </a:p>
          <a:p>
            <a:r>
              <a:rPr lang="fr-FR" sz="2000" b="1" dirty="0" smtClean="0"/>
              <a:t>Model</a:t>
            </a:r>
            <a:r>
              <a:rPr lang="fr-FR" sz="2000" dirty="0" smtClean="0"/>
              <a:t>: </a:t>
            </a:r>
            <a:r>
              <a:rPr lang="fr-FR" sz="2000" dirty="0" err="1" smtClean="0"/>
              <a:t>hybrid</a:t>
            </a:r>
            <a:r>
              <a:rPr lang="fr-FR" sz="2000" dirty="0" smtClean="0"/>
              <a:t> </a:t>
            </a:r>
            <a:r>
              <a:rPr lang="fr-FR" sz="2000" dirty="0" err="1" smtClean="0"/>
              <a:t>between</a:t>
            </a:r>
            <a:r>
              <a:rPr lang="fr-FR" sz="2000" dirty="0" smtClean="0"/>
              <a:t> rank-1 alpha-stable and </a:t>
            </a:r>
            <a:r>
              <a:rPr lang="fr-FR" sz="2000" dirty="0" err="1"/>
              <a:t>G</a:t>
            </a:r>
            <a:r>
              <a:rPr lang="fr-FR" sz="2000" dirty="0" err="1" smtClean="0"/>
              <a:t>aussian</a:t>
            </a:r>
            <a:r>
              <a:rPr lang="fr-FR" sz="2000" dirty="0" smtClean="0"/>
              <a:t> noise…</a:t>
            </a:r>
            <a:endParaRPr lang="fr-FR" sz="1600" dirty="0" smtClean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4672" y="4911998"/>
            <a:ext cx="5693778" cy="1060222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7166518" y="6536939"/>
            <a:ext cx="184366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fr-FR" sz="1200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8/24</a:t>
            </a:r>
            <a:endParaRPr lang="fr-FR" sz="1200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4969" y="1573837"/>
            <a:ext cx="3220323" cy="2354414"/>
          </a:xfrm>
          <a:prstGeom prst="rect">
            <a:avLst/>
          </a:prstGeom>
        </p:spPr>
      </p:pic>
      <p:sp>
        <p:nvSpPr>
          <p:cNvPr id="6" name="ZoneTexte 5"/>
          <p:cNvSpPr txBox="1"/>
          <p:nvPr/>
        </p:nvSpPr>
        <p:spPr>
          <a:xfrm>
            <a:off x="3823734" y="838895"/>
            <a:ext cx="5186452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dirty="0" smtClean="0"/>
              <a:t>CL-OMPR more flexible </a:t>
            </a:r>
            <a:r>
              <a:rPr lang="fr-FR" sz="1600" dirty="0" err="1" smtClean="0"/>
              <a:t>than</a:t>
            </a:r>
            <a:r>
              <a:rPr lang="fr-FR" sz="1600" dirty="0" smtClean="0"/>
              <a:t> </a:t>
            </a:r>
            <a:r>
              <a:rPr lang="fr-FR" sz="1600" dirty="0" err="1" smtClean="0"/>
              <a:t>likelihood-based</a:t>
            </a:r>
            <a:r>
              <a:rPr lang="fr-FR" sz="1600" dirty="0" smtClean="0"/>
              <a:t> </a:t>
            </a:r>
            <a:r>
              <a:rPr lang="fr-FR" sz="1600" dirty="0" err="1" smtClean="0"/>
              <a:t>approaches</a:t>
            </a:r>
            <a:r>
              <a:rPr lang="fr-FR" sz="1600" dirty="0" smtClean="0"/>
              <a:t>…</a:t>
            </a:r>
            <a:endParaRPr lang="fr-FR" sz="1600" dirty="0"/>
          </a:p>
        </p:txBody>
      </p:sp>
      <p:sp>
        <p:nvSpPr>
          <p:cNvPr id="7" name="ZoneTexte 6"/>
          <p:cNvSpPr txBox="1"/>
          <p:nvPr/>
        </p:nvSpPr>
        <p:spPr>
          <a:xfrm>
            <a:off x="182880" y="856904"/>
            <a:ext cx="3586688" cy="338554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b="1" i="1" dirty="0" smtClean="0"/>
              <a:t>Joint </a:t>
            </a:r>
            <a:r>
              <a:rPr lang="fr-FR" sz="1600" b="1" i="1" dirty="0" err="1" smtClean="0"/>
              <a:t>work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with</a:t>
            </a:r>
            <a:r>
              <a:rPr lang="fr-FR" sz="1600" b="1" i="1" dirty="0" smtClean="0"/>
              <a:t> A. </a:t>
            </a:r>
            <a:r>
              <a:rPr lang="fr-FR" sz="1600" b="1" i="1" dirty="0" err="1" smtClean="0"/>
              <a:t>Deleforge</a:t>
            </a:r>
            <a:r>
              <a:rPr lang="fr-FR" sz="1600" b="1" i="1" dirty="0" smtClean="0"/>
              <a:t>, A. </a:t>
            </a:r>
            <a:r>
              <a:rPr lang="fr-FR" sz="1600" b="1" i="1" dirty="0" err="1" smtClean="0"/>
              <a:t>Liutkus</a:t>
            </a:r>
            <a:r>
              <a:rPr lang="fr-FR" sz="1600" b="1" i="1" dirty="0" smtClean="0"/>
              <a:t>.</a:t>
            </a:r>
            <a:endParaRPr lang="fr-FR" sz="1600" b="1" i="1" dirty="0"/>
          </a:p>
        </p:txBody>
      </p:sp>
      <p:sp>
        <p:nvSpPr>
          <p:cNvPr id="8" name="Espace réservé de la date 7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350753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23" grpId="0" animBg="1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9,99252"/>
  <p:tag name="LATEXADDIN" val="\documentclass{article}&#10;\usepackage{amsmath}&#10;\pagestyle{empty}&#10;\begin{document}&#10;&#10;$d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LATEXADDIN" val="\documentclass{article}&#10;\usepackage{amsmath}&#10;\pagestyle{empty}&#10;\begin{document}&#10;&#10;$k$&#10;&#10;&#10;\end{document}"/>
  <p:tag name="IGUANATEXSIZE" val="18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058,868"/>
  <p:tag name="LATEXADDIN" val="\documentclass{article}&#10;\usepackage{amsmath}&#10;\pagestyle{empty}&#10;\begin{document}&#10;&#10;$\mathcal{A}\pi_\text{mix.} =\sum w_i \mathcal{A}\pi_{\theta_i}$&#10;&#10;&#10;\end{document}"/>
  <p:tag name="IGUANATEXSIZE" val="20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1368,579"/>
  <p:tag name="LATEXADDIN" val="\documentclass{article}&#10;\usepackage{amsmath}&#10;\pagestyle{empty}&#10;\begin{document}&#10;&#10;$\frac{1}{\lambda}\mathcal{B}^\star(\mathcal{B} \mu_0 - \hat{\mathbf{z}}) \in \partial \|\mu_0\|_\text{TV}$&#10;&#10;&#10;\end{document}"/>
  <p:tag name="IGUANATEXSIZE" val="20"/>
  <p:tag name="IGUANATEXCURSOR" val="12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116,9854"/>
  <p:tag name="LATEXADDIN" val="\documentclass{article}&#10;\usepackage{amsmath}&#10;\pagestyle{empty}&#10;\begin{document}&#10;&#10;$\mu_0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13,348"/>
  <p:tag name="LATEXADDIN" val="\documentclass{article}&#10;\usepackage{amsmath}&#10;\pagestyle{empty}&#10;\begin{document}&#10;&#10;$\eta \in \text{Im}(\mathcal{B}^\star)\cap \partial\|\mu_0\|_\text{TV}$&#10;&#10;&#10;\end{document}"/>
  <p:tag name="IGUANATEXSIZE" val="20"/>
  <p:tag name="IGUANATEXCURSOR" val="1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33,1458"/>
  <p:tag name="LATEXADDIN" val="\documentclass{article}&#10;\usepackage{amsmath}&#10;\usepackage{amssymb}&#10;\pagestyle{empty}&#10;\begin{document}&#10;&#10;$\eta(\theta) = \left\langle \mathbf{h},\mathcal{A}\pi_\theta\right\rangle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78,4402"/>
  <p:tag name="LATEXADDIN" val="\documentclass{article}&#10;\usepackage{amsmath}&#10;\pagestyle{empty}&#10;\begin{document}&#10;&#10;$\eta(\theta_i) = 1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98,6877"/>
  <p:tag name="LATEXADDIN" val="\documentclass{article}&#10;\usepackage{amsmath}&#10;\pagestyle{empty}&#10;\begin{document}&#10;&#10;$|\eta(\theta)|&lt; 1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641,1699"/>
  <p:tag name="LATEXADDIN" val="\documentclass{article}&#10;\usepackage{amsmath}&#10;\usepackage{amssymb}&#10;\pagestyle{empty}&#10;\begin{document}&#10;&#10;$\nabla^2 \eta(\theta_i) \prec 0$&#10;&#10;&#10;\end{document}"/>
  <p:tag name="IGUANATEXSIZE" val="18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16,9854"/>
  <p:tag name="LATEXADDIN" val="\documentclass{article}&#10;\usepackage{amsmath}&#10;\pagestyle{empty}&#10;\begin{document}&#10;&#10;$\Leftrightarrow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9,99252"/>
  <p:tag name="LATEXADDIN" val="\documentclass{article}&#10;\usepackage{amsmath}&#10;\pagestyle{empty}&#10;\begin{document}&#10;&#10;$d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2,7334"/>
  <p:tag name="ORIGINALWIDTH" val="764,1545"/>
  <p:tag name="LATEXADDIN" val="\documentclass{article}&#10;\usepackage{amsmath}&#10;\pagestyle{empty}&#10;\begin{document}&#10;&#10;$\mu_0 = \sum_i w_i \pi_{\theta_i}$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515,561"/>
  <p:tag name="LATEXADDIN" val="\documentclass{article}&#10;\usepackage{amsmath}&#10;\pagestyle{empty}&#10;\begin{document}&#10;&#10;$\bar{\eta} \in \text{Span}\left\lbrace \kappa(\theta_i,\cdot), \partial_1 \kappa(\theta_i,\cdot)\right\rbrace$&#10;&#10;&#10;\end{document}"/>
  <p:tag name="IGUANATEXSIZE" val="20"/>
  <p:tag name="IGUANATEXCURSOR" val="1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80,4274"/>
  <p:tag name="LATEXADDIN" val="\documentclass{article}&#10;\usepackage{amsmath}&#10;\usepackage{amssymb}&#10;\pagestyle{empty}&#10;\begin{document}&#10;&#10;$\subset \text{Im}(\mathbb{E}\mathcal{B}^\star)$&#10;&#10;&#10;\end{document}"/>
  <p:tag name="IGUANATEXSIZE" val="20"/>
  <p:tag name="IGUANATEXCURSOR" val="14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99291"/>
  <p:tag name="ORIGINALWIDTH" val="389,9513"/>
  <p:tag name="LATEXADDIN" val="\documentclass{article}&#10;\usepackage{amsmath}&#10;\pagestyle{empty}&#10;\begin{document}&#10;&#10;$m = \infty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84,73937"/>
  <p:tag name="LATEXADDIN" val="\documentclass{article}&#10;\usepackage{amsmath}&#10;\pagestyle{empty}&#10;\begin{document}&#10;&#10;$\theta_i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481,815"/>
  <p:tag name="LATEXADDIN" val="\documentclass{article}&#10;\usepackage{amsmath}&#10;\usepackage{color}&#10;\pagestyle{empty}&#10;\begin{document}&#10;&#10;$m\geq \mathcal{O}({\color{red}k} d^4 \cdot\texttt{polylog}(k,d))$&#10;&#10;&#10;\end{document}"/>
  <p:tag name="IGUANATEXSIZE" val="20"/>
  <p:tag name="IGUANATEXCURSOR" val="16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8,24149"/>
  <p:tag name="LATEXADDIN" val="\documentclass{article}&#10;\usepackage{amsmath}&#10;\pagestyle{empty}&#10;\begin{document}&#10;&#10;$\tilde{\mu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8,24149"/>
  <p:tag name="LATEXADDIN" val="\documentclass{article}&#10;\usepackage{amsmath}&#10;\pagestyle{empty}&#10;\begin{document}&#10;&#10;$\tilde{\mu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6,4867"/>
  <p:tag name="ORIGINALWIDTH" val="84,73937"/>
  <p:tag name="LATEXADDIN" val="\documentclass{article}&#10;\usepackage{amsmath}&#10;\pagestyle{empty}&#10;\begin{document}&#10;&#10;$\theta_i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537,308"/>
  <p:tag name="LATEXADDIN" val="\documentclass{article}&#10;\usepackage{amsmath}&#10;\usepackage{color}&#10;\pagestyle{empty}&#10;\begin{document}&#10;&#10;$m\geq \mathcal{O}({\color{red}k^2} d^3 \cdot\texttt{polylog}(k,d))$&#10;&#10;&#10;\end{document}"/>
  <p:tag name="IGUANATEXSIZE" val="20"/>
  <p:tag name="IGUANATEXCURSOR" val="13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98,23772"/>
  <p:tag name="LATEXADDIN" val="\documentclass{article}&#10;\usepackage{amsmath}&#10;\pagestyle{empty}&#10;\begin{document}&#10;&#10;$n'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8,24149"/>
  <p:tag name="LATEXADDIN" val="\documentclass{article}&#10;\usepackage{amsmath}&#10;\pagestyle{empty}&#10;\begin{document}&#10;&#10;$\tilde{\mu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1,976"/>
  <p:tag name="ORIGINALWIDTH" val="593,1758"/>
  <p:tag name="LATEXADDIN" val="\documentclass{article}&#10;\usepackage{amsmath}&#10;\pagestyle{empty}&#10;\begin{document}&#10;&#10;$\tilde{\theta}_i \xrightarrow[n\to\infty]{} \theta_i$&#10;&#10;&#10;\end{document}"/>
  <p:tag name="IGUANATEXSIZE" val="20"/>
  <p:tag name="IGUANATEXCURSOR" val="12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3,99323"/>
  <p:tag name="LATEXADDIN" val="\documentclass{article}&#10;\usepackage{amsmath}&#10;\pagestyle{empty}&#10;\begin{document}&#10;&#10;$\hat{\mathbf{z}}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76,49047"/>
  <p:tag name="LATEXADDIN" val="\documentclass{article}&#10;\usepackage{amsmath}&#10;\pagestyle{empty}&#10;\begin{document}&#10;&#10;$\Ph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03,4871"/>
  <p:tag name="LATEXADDIN" val="\documentclass{article}&#10;\usepackage{amsmath}&#10;\pagestyle{empty}&#10;\begin{document}&#10;&#10;$X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80,465"/>
  <p:tag name="LATEXADDIN" val="\documentclass{article}&#10;\usepackage{amsmath}&#10;\pagestyle{empty}&#10;\begin{document}&#10;&#10;$\Phi(X)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2,9696"/>
  <p:tag name="LATEXADDIN" val="\documentclass{article}&#10;\usepackage{amsmath}&#10;\pagestyle{empty}&#10;\begin{document}&#10;&#10;$\mathcal{O}(1)$&#10;&#10;&#10;\end{document}"/>
  <p:tag name="IGUANATEXSIZE" val="24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$x_1$&#10;&#10;&#10;&#10;\end{document}"/>
  <p:tag name="IGUANATEXSIZE" val="20"/>
  <p:tag name="IGUANATEXCURSOR" val="8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52,9809"/>
  <p:tag name="LATEXADDIN" val="\documentclass{article}&#10;\usepackage{amsmath}&#10;\pagestyle{empty}&#10;\begin{document}&#10;&#10;$x_{n'}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5,49307"/>
  <p:tag name="ORIGINALWIDTH" val="53,99323"/>
  <p:tag name="LATEXADDIN" val="\documentclass{article}&#10;\usepackage{amsmath}&#10;\pagestyle{empty}&#10;\begin{document}&#10;&#10;$\mathbf{z}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LATEXADDIN" val="\documentclass{article}&#10;\usepackage{amsmath}&#10;\pagestyle{empty}&#10;\begin{document}&#10;&#10;$m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82,9396"/>
  <p:tag name="LATEXADDIN" val="\documentclass{article}&#10;\usepackage{amsmath}&#10;\pagestyle{empty}&#10;\begin{document}&#10;$\Phi(x)=x$&#10;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537,6827"/>
  <p:tag name="LATEXADDIN" val="\documentclass{article}&#10;\usepackage{amsmath}&#10;\pagestyle{empty}&#10;\begin{document}&#10;&#10;$\Phi(x) = x^k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945,6318"/>
  <p:tag name="LATEXADDIN" val="\documentclass{article}&#10;\usepackage{amsmath}&#10;\pagestyle{empty}&#10;\begin{document}&#10;&#10;$\Phi(x)=[1_{x \in B_i}]_{i=1}^m$&#10;&#10;&#10;\end{document}"/>
  <p:tag name="IGUANATEXSIZE" val="17"/>
  <p:tag name="IGUANATEXCURSOR" val="11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8,24149"/>
  <p:tag name="LATEXADDIN" val="\documentclass{article}&#10;\usepackage{amsmath}&#10;\pagestyle{empty}&#10;\begin{document}&#10;&#10;$n$&#10;&#10;&#10;\end{document}"/>
  <p:tag name="IGUANATEXSIZE" val="20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52,9809"/>
  <p:tag name="LATEXADDIN" val="\documentclass{article}&#10;\usepackage{amsmath}&#10;\pagestyle{empty}&#10;\begin{document}&#10;&#10;$k^{\text{th}}$&#10;&#10;&#10;\end{document}"/>
  <p:tag name="IGUANATEXSIZE" val="17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881,1398"/>
  <p:tag name="LATEXADDIN" val="\documentclass{article}&#10;\usepackage{amsmath}&#10;\pagestyle{empty}&#10;\begin{document}&#10;&#10;$x_1,...,x_n \overset{i.i.d.}{\sim} \pi^\star$&#10;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41,8823"/>
  <p:tag name="LATEXADDIN" val="\documentclass{article}&#10;\usepackage{amsmath}&#10;\usepackage{amssymb}&#10;\pagestyle{empty}&#10;\begin{document}&#10;&#10;$\mathcal{A}\pi = \mathbb{E}_{X\sim\pi} \Ph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71,916"/>
  <p:tag name="LATEXADDIN" val="\documentclass{article}&#10;\usepackage{amsmath}&#10;\pagestyle{empty}&#10;\begin{document}&#10;&#10;$\hat{\mathbf{z}} = \mathcal{A}\pi^\star + \hat{\mathbf{e}}$&#10;&#10;&#10;\end{document}"/>
  <p:tag name="IGUANATEXSIZE" val="20"/>
  <p:tag name="IGUANATEXCURSOR" val="14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1252,344"/>
  <p:tag name="LATEXADDIN" val="\documentclass{article}&#10;\usepackage{amsmath}&#10;\usepackage{amssymb}&#10;\pagestyle{empty}&#10;\begin{document}&#10;&#10;$\hat{\mathbf{e}} = \hat{\mathbb{E}}\Phi(X) - \mathbb{E}_{\pi^\star}\Phi(X)$&#10;&#10;&#10;\end{document}"/>
  <p:tag name="IGUANATEXSIZE" val="20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,9798"/>
  <p:tag name="ORIGINALWIDTH" val="1367,079"/>
  <p:tag name="LATEXADDIN" val="\documentclass{article}&#10;\usepackage{amsmath}&#10;\usepackage{amssymb}&#10;\usepackage{color}&#10;\pagestyle{empty}&#10;\begin{document}&#10;&#10;$\hat{\mathbf{z}} = \hat{\mathbb{E}}\Phi(X) = \frac{1}{n} \sum_i \Phi(x_i)$&#10;&#10;&#10;\end{document}"/>
  <p:tag name="IGUANATEXSIZE" val="20"/>
  <p:tag name="IGUANATEXCURSOR" val="13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71,916"/>
  <p:tag name="LATEXADDIN" val="\documentclass{article}&#10;\usepackage{amsmath}&#10;\usepackage{amssymb}&#10;\pagestyle{empty}&#10;\begin{document}&#10;&#10;${\mathbf{z}} = \mathcal{A}\pi^\star + \mathbf{e}$&#10;&#10;&#10;\end{document}"/>
  <p:tag name="IGUANATEXSIZE" val="20"/>
  <p:tag name="IGUANATEXCURSOR" val="10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20,7349"/>
  <p:tag name="LATEXADDIN" val="\documentclass{article}&#10;\usepackage{amsmath}&#10;\pagestyle{empty}&#10;\begin{document}&#10;&#10;$\pi^\star$&#10;&#10;&#10;\end{document}"/>
  <p:tag name="IGUANATEXSIZE" val="20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71,2411"/>
  <p:tag name="LATEXADDIN" val="\documentclass{article}&#10;\usepackage{amsmath}&#10;\pagestyle{empty}&#10;\begin{document}&#10;&#10;$\mathbf{x}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2362"/>
  <p:tag name="ORIGINALWIDTH" val="666,6667"/>
  <p:tag name="LATEXADDIN" val="\documentclass{article}&#10;\usepackage{amsmath}&#10;\pagestyle{empty}&#10;\begin{document}&#10;&#10;$\mathbf{y} = \mathbf{Mx} + \mathbf{e}$&#10;&#10;&#10;\end{document}"/>
  <p:tag name="IGUANATEXSIZE" val="20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09,4863"/>
  <p:tag name="LATEXADDIN" val="\documentclass{article}&#10;\usepackage{amsmath}&#10;\pagestyle{empty}&#10;\begin{document}&#10;$x_1$&#10;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22,9846"/>
  <p:tag name="LATEXADDIN" val="\documentclass{article}&#10;\usepackage{amsmath}&#10;\pagestyle{empty}&#10;\begin{document}&#10;&#10;$\mathbf{x}_k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2,74094"/>
  <p:tag name="ORIGINALWIDTH" val="250,4687"/>
  <p:tag name="LATEXADDIN" val="\documentclass{article}&#10;\usepackage{amsmath}&#10;\pagestyle{empty}&#10;\begin{document}&#10;&#10;$\pi_{\text{mix.}}$&#10;&#10;&#10;\end{document}"/>
  <p:tag name="IGUANATEXSIZE" val="20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4,4807"/>
  <p:tag name="ORIGINALWIDTH" val="881,1398"/>
  <p:tag name="LATEXADDIN" val="\documentclass{article}&#10;\usepackage{amsmath}&#10;\pagestyle{empty}&#10;\begin{document}&#10;&#10;$x_1,...,x_n \overset{i.i.d.}{\sim} \pi^\star$&#10;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0,4874"/>
  <p:tag name="ORIGINALWIDTH" val="671,916"/>
  <p:tag name="LATEXADDIN" val="\documentclass{article}&#10;\usepackage{amsmath}&#10;\pagestyle{empty}&#10;\begin{document}&#10;&#10;$\hat{\mathbf{z}} = \mathcal{A}\pi^\star + \hat{\mathbf{e}}$&#10;&#10;&#10;\end{document}"/>
  <p:tag name="IGUANATEXSIZE" val="20"/>
  <p:tag name="IGUANATEXCURSOR" val="14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3,99323"/>
  <p:tag name="LATEXADDIN" val="\documentclass{article}&#10;\usepackage{amsmath}&#10;\pagestyle{empty}&#10;\begin{document}&#10;&#10;$\hat{\mathbf{z}}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98764"/>
  <p:tag name="ORIGINALWIDTH" val="151,4811"/>
  <p:tag name="LATEXADDIN" val="\documentclass{article}&#10;\usepackage{amsmath}&#10;\pagestyle{empty}&#10;\begin{document}&#10;&#10;$+\hat{\mathbf{e}}$&#10;&#10;&#10;\end{document}"/>
  <p:tag name="IGUANATEXSIZE" val="20"/>
  <p:tag name="IGUANATEXCURSOR" val="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596,1754"/>
  <p:tag name="LATEXADDIN" val="\documentclass{article}&#10;\usepackage{amsmath}&#10;\usepackage{amssymb}&#10;\pagestyle{empty}&#10;\begin{document}&#10;&#10;$\hat{\mathbf{z}} = \hat{\mathbb{E}}\Phi(X)$&#10;&#10;&#10;\end{document}"/>
  <p:tag name="IGUANATEXSIZE" val="20"/>
  <p:tag name="IGUANATEXCURSOR" val="14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20,7349"/>
  <p:tag name="LATEXADDIN" val="\documentclass{article}&#10;\usepackage{amsmath}&#10;\pagestyle{empty}&#10;\begin{document}&#10;&#10;$\pi^\star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87,4765"/>
  <p:tag name="LATEXADDIN" val="\documentclass{article}&#10;\usepackage{amsmath}&#10;\usepackage{color}&#10;\pagestyle{empty}&#10;\begin{document}&#10;&#10;&#10;\textcolor{red}{$\Longleftarrow$}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125,9843"/>
  <p:tag name="LATEXADDIN" val="\documentclass{article}&#10;\usepackage{amsmath}&#10;\pagestyle{empty}&#10;\begin{document}&#10;&#10;$x_n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187,4765"/>
  <p:tag name="LATEXADDIN" val="\documentclass{article}&#10;\usepackage{amsmath}&#10;\pagestyle{empty}&#10;\begin{document}&#10;&#10;$\Longrightarrow$&#10;&#10;&#10;\end{document}"/>
  <p:tag name="IGUANATEXSIZE" val="20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19,085"/>
  <p:tag name="LATEXADDIN" val="\documentclass{article}&#10;\usepackage{amsmath}&#10;\usepackage{amssymb}&#10;\usepackage{color}&#10;\pagestyle{empty}&#10;\begin{document}&#10;&#10;$\|\sigma-\sigma'\| \lesssim \|\mathcal{A}\sigma-\mathcal{A}\sigma'\|_2$&#10;&#10;&#10;\end{document}"/>
  <p:tag name="IGUANATEXSIZE" val="20"/>
  <p:tag name="IGUANATEXCURSOR" val="1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12,298"/>
  <p:tag name="LATEXADDIN" val="\documentclass{article}&#10;\usepackage{amsmath}&#10;\usepackage{amssymb}&#10;\pagestyle{empty}&#10;\begin{document}&#10;&#10;$\Delta(\hat{\mathbf{z}}) \in \arg\min_{\sigma \in \mathfrak{S}}\|\hat{\mathbf{z}} - \mathcal{A}\sigma\|_2$&#10;&#10;&#10;\end{document}"/>
  <p:tag name="IGUANATEXSIZE" val="20"/>
  <p:tag name="IGUANATEXCURSOR" val="1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89,23882"/>
  <p:tag name="LATEXADDIN" val="\documentclass{article}&#10;\usepackage{amsmath}&#10;\pagestyle{empty}&#10;\begin{document}&#10;&#10;$\mathcal{P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87,73905"/>
  <p:tag name="LATEXADDIN" val="\documentclass{article}&#10;\usepackage{amsmath}&#10;\usepackage{amssymb}&#10;\pagestyle{empty}&#10;\begin{document}&#10;&#10;$\mathfrak{S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92,98835"/>
  <p:tag name="LATEXADDIN" val="\documentclass{article}&#10;\usepackage{amsmath}&#10;\pagestyle{empty}&#10;\begin{document}&#10;&#10;$\Delta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70,2287"/>
  <p:tag name="LATEXADDIN" val="\documentclass{article}&#10;\usepackage{amsmath}&#10;\usepackage{amssymb}&#10;\pagestyle{empty}&#10;\begin{document}&#10;&#10;$\mathbb{C}^m$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8,48898"/>
  <p:tag name="ORIGINALWIDTH" val="53,99323"/>
  <p:tag name="LATEXADDIN" val="\documentclass{article}&#10;\usepackage{amsmath}&#10;\pagestyle{empty}&#10;\begin{document}&#10;&#10;$\hat{\mathbf{z}}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3,49078"/>
  <p:tag name="ORIGINALWIDTH" val="112,4859"/>
  <p:tag name="LATEXADDIN" val="\documentclass{article}&#10;\usepackage{amsmath}&#10;\pagestyle{empty}&#10;\begin{document}&#10;$x_2$&#10;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98764"/>
  <p:tag name="ORIGINALWIDTH" val="151,4811"/>
  <p:tag name="LATEXADDIN" val="\documentclass{article}&#10;\usepackage{amsmath}&#10;\pagestyle{empty}&#10;\begin{document}&#10;&#10;$+\hat{\mathbf{e}}$&#10;&#10;&#10;\end{document}"/>
  <p:tag name="IGUANATEXSIZE" val="20"/>
  <p:tag name="IGUANATEXCURSOR" val="9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92,98835"/>
  <p:tag name="LATEXADDIN" val="\documentclass{article}&#10;\usepackage{amsmath}&#10;\pagestyle{empty}&#10;\begin{document}&#10;&#10;$\Delta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2,2385"/>
  <p:tag name="ORIGINALWIDTH" val="89,23882"/>
  <p:tag name="LATEXADDIN" val="\documentclass{article}&#10;\usepackage{amsmath}&#10;\pagestyle{empty}&#10;\begin{document}&#10;&#10;$\mathcal{P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87,73905"/>
  <p:tag name="LATEXADDIN" val="\documentclass{article}&#10;\usepackage{amsmath}&#10;\usepackage{amssymb}&#10;\pagestyle{empty}&#10;\begin{document}&#10;&#10;$\mathfrak{S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70,2287"/>
  <p:tag name="LATEXADDIN" val="\documentclass{article}&#10;\usepackage{amsmath}&#10;\usepackage{amssymb}&#10;\pagestyle{empty}&#10;\begin{document}&#10;&#10;$\mathbb{C}^m$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87,73905"/>
  <p:tag name="LATEXADDIN" val="\documentclass{article}&#10;\usepackage{amsmath}&#10;\usepackage{amssymb}&#10;\pagestyle{empty}&#10;\begin{document}&#10;&#10;$\mathfrak{S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87,73905"/>
  <p:tag name="LATEXADDIN" val="\documentclass{article}&#10;\usepackage{amsmath}&#10;\usepackage{amssymb}&#10;\pagestyle{empty}&#10;\begin{document}&#10;&#10;$\mathfrak{S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6,74165"/>
  <p:tag name="LATEXADDIN" val="\documentclass{article}&#10;\usepackage{amsmath}&#10;\pagestyle{empty}&#10;\begin{document}&#10;&#10;$\sigma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97,48779"/>
  <p:tag name="LATEXADDIN" val="\documentclass{article}&#10;\usepackage{amsmath}&#10;\pagestyle{empty}&#10;\begin{document}&#10;&#10;$\sigma'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09,4863"/>
  <p:tag name="LATEXADDIN" val="\documentclass{article}&#10;\usepackage{amsmath}&#10;\pagestyle{empty}&#10;\begin{document}&#10;$x_1'$&#10;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68,24149"/>
  <p:tag name="LATEXADDIN" val="\documentclass{article}&#10;\usepackage{amsmath}&#10;\pagestyle{empty}&#10;\begin{document}&#10;&#10;$\tilde{\pi}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20,7349"/>
  <p:tag name="LATEXADDIN" val="\documentclass{article}&#10;\usepackage{amsmath}&#10;\pagestyle{empty}&#10;\begin{document}&#10;&#10;$\pi^\star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2739,407"/>
  <p:tag name="LATEXADDIN" val="\documentclass{article}&#10;\usepackage{amsmath}&#10;\usepackage{amssymb}&#10;\usepackage{color}&#10;\pagestyle{empty}&#10;\begin{document}&#10;&#10;w.h.p. on \textcolor{black}{$\mathcal{A}$}, $\forall \sigma,\sigma'\in\mathfrak{S}$, $\textcolor{blue}{\|}\sigma-\sigma'\textcolor{blue}{\|} \lesssim \|\mathcal{A}\sigma-\mathcal{A}\sigma'\|_2$.&#10;&#10;&#10;\end{document}"/>
  <p:tag name="IGUANATEXSIZE" val="20"/>
  <p:tag name="IGUANATEXCURSOR" val="14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75,4031"/>
  <p:tag name="LATEXADDIN" val="\documentclass{article}&#10;\usepackage{amsmath}&#10;\usepackage{amssymb}&#10;\pagestyle{empty}&#10;\begin{document}&#10;&#10;$\mathcal{A}\pi = \mathbb{E}_{\pi}\Phi(X)$&#10;&#10;&#10;\end{document}"/>
  <p:tag name="IGUANATEXSIZE" val="20"/>
  <p:tag name="IGUANATEXCURSOR" val="13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9832"/>
  <p:tag name="ORIGINALWIDTH" val="1382,827"/>
  <p:tag name="LATEXADDIN" val="\documentclass{article}&#10;\usepackage{amsmath}&#10;\usepackage{amssymb}&#10;\usepackage{color}&#10;\pagestyle{empty}&#10;\begin{document}&#10;&#10;$\textcolor{blue}{\|}\pi-\pi'\textcolor{blue}{\|_{\kappa}^{\textcolor{black}{2}}} \approx \|\textcolor{black}{\mathcal{A}}\pi-\mathcal{A}\pi'\|_{2}^2$&#10;&#10;&#10;\end{document}"/>
  <p:tag name="IGUANATEXSIZE" val="20"/>
  <p:tag name="IGUANATEXCURSOR" val="26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76,49047"/>
  <p:tag name="LATEXADDIN" val="\documentclass{article}&#10;\usepackage{amsmath}&#10;\pagestyle{empty}&#10;\begin{document}&#10;&#10;$\Ph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1,49228"/>
  <p:tag name="LATEXADDIN" val="\documentclass{article}&#10;\usepackage{amsmath}&#10;\pagestyle{empty}&#10;\begin{document}&#10;&#10;$\kappa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381,7023"/>
  <p:tag name="LATEXADDIN" val="\documentclass{article}&#10;\usepackage{amsmath}&#10;\pagestyle{empty}&#10;\begin{document}&#10;&#10;$\kappa(x,x'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60,7049"/>
  <p:tag name="LATEXADDIN" val="\documentclass{article}&#10;\usepackage{amsmath}&#10;\pagestyle{empty}&#10;\begin{document}&#10;&#10;$\langle~.~,~.~\rangle$&#10;&#10;&#10;\end{document}"/>
  <p:tag name="IGUANATEXSIZE" val="20"/>
  <p:tag name="IGUANATEXCURSOR" val="10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117,36"/>
  <p:tag name="LATEXADDIN" val="\documentclass{article}&#10;\usepackage{amsmath}&#10;\usepackage{amssymb}&#10;\pagestyle{empty}&#10;\begin{document}&#10;&#10;$\kappa(\pi,\pi') = \mathbb{E}\kappa(X,X')$&#10;&#10;&#10;\end{document}"/>
  <p:tag name="IGUANATEXSIZE" val="20"/>
  <p:tag name="IGUANATEXCURSOR" val="12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25,9843"/>
  <p:tag name="LATEXADDIN" val="\documentclass{article}&#10;\usepackage{amsmath}&#10;\pagestyle{empty}&#10;\begin{document}&#10;&#10;$x_n'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60,7049"/>
  <p:tag name="LATEXADDIN" val="\documentclass{article}&#10;\usepackage{amsmath}&#10;\pagestyle{empty}&#10;\begin{document}&#10;&#10;$\langle~.~,~.~\rangle$&#10;&#10;&#10;\end{document}"/>
  <p:tag name="IGUANATEXSIZE" val="20"/>
  <p:tag name="IGUANATEXCURSOR" val="10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2,48969"/>
  <p:tag name="ORIGINALWIDTH" val="60,74244"/>
  <p:tag name="LATEXADDIN" val="\documentclass{article}&#10;\usepackage{amsmath}&#10;\pagestyle{empty}&#10;\begin{document}&#10;&#10;$\mathbf{0}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1490,064"/>
  <p:tag name="LATEXADDIN" val="\documentclass{article}&#10;\usepackage{amsmath}&#10;\usepackage{amssymb}&#10;\pagestyle{empty}&#10;\begin{document}&#10;&#10;$\mathcal{S}_\mathfrak{S}=\left\lbrace\frac{\sigma-\sigma'}{\|\sigma-\sigma'\|_\kappa};~\sigma,\sigma' \in \mathfrak{S}\right\rbrace$&#10;&#10;&#10;\end{document}"/>
  <p:tag name="IGUANATEXSIZE" val="20"/>
  <p:tag name="IGUANATEXCURSOR" val="2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81,327"/>
  <p:tag name="LATEXADDIN" val="\documentclass{article}&#10;\usepackage{amsmath}&#10;\usepackage{amssymb}&#10;\usepackage{color}&#10;\pagestyle{empty}&#10;\begin{document}&#10;&#10;$\|\sigma-\sigma'\|_\kappa \lesssim \|\mathcal{A}(\sigma-\sigma')\|_2 $&#10;&#10;&#10;\end{document}"/>
  <p:tag name="IGUANATEXSIZE" val="20"/>
  <p:tag name="IGUANATEXCURSOR" val="17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354,7057"/>
  <p:tag name="LATEXADDIN" val="\documentclass{article}&#10;\usepackage{amsmath}&#10;\usepackage{amssymb}&#10;\pagestyle{empty}&#10;\begin{document}&#10;&#10;$s \in \mathcal{S}_\mathfrak{S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545,1818"/>
  <p:tag name="LATEXADDIN" val="\documentclass{article}&#10;\usepackage{amsmath}&#10;\usepackage{amssymb}&#10;\pagestyle{empty}&#10;\begin{document}&#10;&#10;$1\lesssim \|\mathcal{A}s\|_2$&#10;&#10;&#10;\end{document}"/>
  <p:tag name="IGUANATEXSIZE" val="20"/>
  <p:tag name="IGUANATEXCURSOR" val="11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,7267"/>
  <p:tag name="ORIGINALWIDTH" val="1171,354"/>
  <p:tag name="LATEXADDIN" val="\documentclass{article}&#10;\usepackage{amsmath}&#10;\usepackage{amssymb}&#10;\usepackage{color}&#10;\pagestyle{empty}&#10;\begin{document}&#10;&#10;$ \Leftrightarrow 1 \lesssim \|\mathcal{A}(\frac{\sigma-\sigma'}{\|\sigma-\sigma'\|_\kappa})\|_2$&#10;&#10;&#10;\end{document}"/>
  <p:tag name="IGUANATEXSIZE" val="20"/>
  <p:tag name="IGUANATEXCURSOR" val="2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3,73827"/>
  <p:tag name="ORIGINALWIDTH" val="136,4829"/>
  <p:tag name="LATEXADDIN" val="\documentclass{article}&#10;\usepackage{amsmath}&#10;\pagestyle{empty}&#10;\begin{document}&#10;&#10;$\mathcal{M}$&#10;&#10;&#10;\end{document}"/>
  <p:tag name="IGUANATEXSIZE" val="20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8,7364"/>
  <p:tag name="ORIGINALWIDTH" val="148,4814"/>
  <p:tag name="LATEXADDIN" val="\documentclass{article}&#10;\usepackage{amsmath}&#10;\usepackage{amssymb}&#10;\pagestyle{empty}&#10;\begin{document}&#10;&#10;$\mathcal{S}_{\mathfrak{S}}$&#10;&#10;&#10;\end{document}"/>
  <p:tag name="IGUANATEXSIZE" val="20"/>
  <p:tag name="IGUANATEXCURSOR" val="12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12,4859"/>
  <p:tag name="LATEXADDIN" val="\documentclass{article}&#10;\usepackage{amsmath}&#10;\pagestyle{empty}&#10;\begin{document}&#10;$x_2'$&#10;&#10;&#10;&#10;\end{document}"/>
  <p:tag name="IGUANATEXSIZE" val="20"/>
  <p:tag name="IGUANATEXCURSOR" val="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70,2287"/>
  <p:tag name="LATEXADDIN" val="\documentclass{article}&#10;\usepackage{amsmath}&#10;\usepackage{amssymb}&#10;\pagestyle{empty}&#10;\begin{document}&#10;&#10;$\mathbb{C}^m$&#10;&#10;&#10;\end{document}"/>
  <p:tag name="IGUANATEXSIZE" val="20"/>
  <p:tag name="IGUANATEXCURSOR" val="11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98803"/>
  <p:tag name="ORIGINALWIDTH" val="96,73788"/>
  <p:tag name="LATEXADDIN" val="\documentclass{article}&#10;\usepackage{amsmath}&#10;\pagestyle{empty}&#10;\begin{document}&#10;&#10;$\mathcal{A}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52,344"/>
  <p:tag name="LATEXADDIN" val="\documentclass{article}&#10;\usepackage{amsmath}&#10;\usepackage{color}&#10;\pagestyle{empty}&#10;\begin{document}&#10;&#10;\textcolor{blue}{$\forall s$}, \textcolor{red}{w.h.p. on $\mathcal{A}$}, LRIP.&#10;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9857"/>
  <p:tag name="ORIGINALWIDTH" val="1250,844"/>
  <p:tag name="LATEXADDIN" val="\documentclass{article}&#10;\usepackage{amsmath}&#10;\usepackage{color}&#10;\pagestyle{empty}&#10;\begin{document}&#10;&#10;\textcolor{red}{w.h.p. on $\mathcal{A}$}, \textcolor{blue}{$\forall s$}, LRIP.&#10;&#10;&#10;\end{document}"/>
  <p:tag name="IGUANATEXSIZE" val="20"/>
  <p:tag name="IGUANATEXCURSOR" val="16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844,769"/>
  <p:tag name="LATEXADDIN" val="\documentclass{article}&#10;\usepackage{amsmath}&#10;\usepackage{amssymb}&#10;\usepackage{color}&#10;\pagestyle{empty}&#10;\begin{document}&#10;&#10;\textcolor{red}{w.h.p. on $\mathcal{A}$}, \textcolor{blue}{$\forall s\in\mathcal{S}_\mathfrak{S}$}, $1\lesssim \|\mathcal{A}s\|_2$.&#10;&#10;&#10;\end{document}"/>
  <p:tag name="IGUANATEXSIZE" val="20"/>
  <p:tag name="IGUANATEXCURSOR" val="2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71,4661"/>
  <p:tag name="LATEXADDIN" val="\documentclass{article}&#10;\usepackage{amsmath}&#10;\usepackage{amssymb}&#10;\pagestyle{empty}&#10;\begin{document}&#10;&#10;$\mathcal{S}(\mathfrak{S})$&#10;&#10;&#10;\end{document}"/>
  <p:tag name="IGUANATEXSIZE" val="20"/>
  <p:tag name="IGUANATEXCURSOR" val="12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14,323"/>
  <p:tag name="LATEXADDIN" val="\documentclass{article}&#10;\usepackage{amsmath}&#10;\usepackage{color}&#10;\pagestyle{empty}&#10;\begin{document}&#10;&#10;\textcolor{red}{$m \geq C ~\times ~\log(\text{cov. num.})$}&#10;&#10;&#10;\end{document}"/>
  <p:tag name="IGUANATEXSIZE" val="20"/>
  <p:tag name="IGUANATEXCURSOR" val="6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6,7342"/>
  <p:tag name="ORIGINALWIDTH" val="1918,26"/>
  <p:tag name="LATEXADDIN" val="\documentclass{article}&#10;\usepackage{amsmath}&#10;\usepackage{amssymb}&#10;\pagestyle{empty}&#10;\begin{document}&#10;&#10;$\|\pi^\star-\Delta(\hat{\mathbf{z}})\| \leq d(\pi^\star,\mathfrak{S}) + \mathcal{O}(1/\sqrt{n})$&#10;&#10;&#10;\end{document}"/>
  <p:tag name="IGUANATEXSIZE" val="20"/>
  <p:tag name="IGUANATEXCURSOR" val="13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50,99362"/>
  <p:tag name="LATEXADDIN" val="\documentclass{article}&#10;\usepackage{amsmath}&#10;\pagestyle{empty}&#10;\begin{document}&#10;&#10;$\varepsilon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25,9843"/>
  <p:tag name="LATEXADDIN" val="\documentclass{article}&#10;\usepackage{amsmath}&#10;\pagestyle{empty}&#10;\begin{document}&#10;&#10;$M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6,23921"/>
  <p:tag name="LATEXADDIN" val="\documentclass{article}&#10;\usepackage{amsmath}&#10;\pagestyle{empty}&#10;\begin{document}&#10;&#10;$d'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2039,745"/>
  <p:tag name="LATEXADDIN" val="\documentclass{article}&#10;\usepackage{amsmath}&#10;\usepackage{color}&#10;\pagestyle{empty}&#10;\begin{document}&#10;{$m\geq \mathcal{O}\left({\color{red}k^2 d} \cdot \texttt{polylog}(k,d) \log(M/\varepsilon)\right)$}&#10;&#10;&#10;\end{document}"/>
  <p:tag name="IGUANATEXSIZE" val="20"/>
  <p:tag name="IGUANATEXCURSOR" val="14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1481,815"/>
  <p:tag name="LATEXADDIN" val="\documentclass{article}&#10;\usepackage{amsmath}&#10;\usepackage{color}&#10;\pagestyle{empty}&#10;\begin{document}&#10;&#10;$m\geq \mathcal{O}({\color{red}k^2d} \cdot\texttt{polylog}(k,d))$&#10;&#10;&#10;\end{document}"/>
  <p:tag name="IGUANATEXSIZE" val="20"/>
  <p:tag name="IGUANATEXCURSOR" val="16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9843"/>
  <p:tag name="ORIGINALWIDTH" val="1232,096"/>
  <p:tag name="LATEXADDIN" val="\documentclass{article}&#10;\usepackage{amsmath}&#10;\usepackage{amssymb}&#10;\pagestyle{empty}&#10;\begin{document}&#10;&#10;$\min_\theta \| \sum w_i \mathcal{A}\pi_{\theta_i} - \hat{\mathbf{z}}\|_2$&#10;&#10;&#10;\end{document}"/>
  <p:tag name="IGUANATEXSIZE" val="20"/>
  <p:tag name="IGUANATEXCURSOR" val="15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9813"/>
  <p:tag name="ORIGINALWIDTH" val="1439,07"/>
  <p:tag name="LATEXADDIN" val="\documentclass{article}&#10;\usepackage{amsmath}&#10;\usepackage{color}&#10;\pagestyle{empty}&#10;\begin{document}&#10;&#10;$\min_\mu \frac{1}{2}\|{\color{red}\mathcal{B} \mu} - \hat{\mathbf{z}}\|_2^2 {\color{red} + \lambda\|\mu\|_{\text{TV}}}$&#10;&#10;&#10;\end{document}"/>
  <p:tag name="IGUANATEXSIZE" val="20"/>
  <p:tag name="IGUANATEXCURSOR" val="17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68,24149"/>
  <p:tag name="LATEXADDIN" val="\documentclass{article}&#10;\usepackage{amsmath}&#10;\pagestyle{empty}&#10;\begin{document}&#10;&#10;$\mu$&#10;&#10;&#10;\end{document}"/>
  <p:tag name="IGUANATEXSIZE" val="16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1016,123"/>
  <p:tag name="LATEXADDIN" val="\documentclass{article}&#10;\usepackage{amsmath}&#10;\usepackage{amssymb}&#10;\pagestyle{empty}&#10;\begin{document}&#10;&#10;$\mathcal{B} \mu = \int (\mathcal{A}\pi_\theta) d\mu(\theta)$&#10;&#10;&#10;\end{document}"/>
  <p:tag name="IGUANATEXSIZE" val="18"/>
  <p:tag name="IGUANATEXCURSOR" val="11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41,2073"/>
  <p:tag name="LATEXADDIN" val="\documentclass{article}&#10;\usepackage{amsmath}&#10;\pagestyle{empty}&#10;\begin{document}&#10;&#10;$\|\cdot\|_\text{TV}$&#10;&#10;&#10;\end{document}"/>
  <p:tag name="IGUANATEXSIZE" val="20"/>
  <p:tag name="IGUANATEXCURSOR" val="10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1,73976"/>
  <p:tag name="ORIGINALWIDTH" val="68,24149"/>
  <p:tag name="LATEXADDIN" val="\documentclass{article}&#10;\usepackage{amsmath}&#10;\pagestyle{empty}&#10;\begin{document}&#10;&#10;$\mu$&#10;&#10;&#10;\end{document}"/>
  <p:tag name="IGUANATEXSIZE" val="16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6,2317"/>
  <p:tag name="ORIGINALWIDTH" val="651,6685"/>
  <p:tag name="LATEXADDIN" val="\documentclass{article}&#10;\usepackage{amsmath}&#10;\pagestyle{empty}&#10;\begin{document}&#10;&#10;$\mu = \sum \tilde{w}_i \delta_{\tilde{\theta}_i}$&#10;&#10;&#10;\end{document}"/>
  <p:tag name="IGUANATEXSIZE" val="20"/>
  <p:tag name="IGUANATEXCURSOR" val="13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272,216"/>
  <p:tag name="LATEXADDIN" val="\documentclass{article}&#10;\usepackage{amsmath}&#10;\pagestyle{empty}&#10;\begin{document}&#10;&#10;$w_i,\theta_i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19513</TotalTime>
  <Words>1480</Words>
  <Application>Microsoft Office PowerPoint</Application>
  <PresentationFormat>Affichage à l'écran (4:3)</PresentationFormat>
  <Paragraphs>456</Paragraphs>
  <Slides>30</Slides>
  <Notes>0</Notes>
  <HiddenSlides>0</HiddenSlides>
  <MMClips>1</MMClips>
  <ScaleCrop>false</ScaleCrop>
  <HeadingPairs>
    <vt:vector size="6" baseType="variant">
      <vt:variant>
        <vt:lpstr>Polices utilisées</vt:lpstr>
      </vt:variant>
      <vt:variant>
        <vt:i4>4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30</vt:i4>
      </vt:variant>
    </vt:vector>
  </HeadingPairs>
  <TitlesOfParts>
    <vt:vector size="36" baseType="lpstr">
      <vt:lpstr>Arial</vt:lpstr>
      <vt:lpstr>Calibri</vt:lpstr>
      <vt:lpstr>Calibri Light</vt:lpstr>
      <vt:lpstr>Courier New</vt:lpstr>
      <vt:lpstr>Thème Office</vt:lpstr>
      <vt:lpstr>Conception personnalisée</vt:lpstr>
      <vt:lpstr>Sketched Learning from Random Features Moments</vt:lpstr>
      <vt:lpstr>Context: machine learning</vt:lpstr>
      <vt:lpstr>Context: machine learning</vt:lpstr>
      <vt:lpstr>Three compression schemes</vt:lpstr>
      <vt:lpstr>How-to: build a sketch</vt:lpstr>
      <vt:lpstr>Compressive Sensing: sparsity ?</vt:lpstr>
      <vt:lpstr>Illustration 1: Compressive k-means</vt:lpstr>
      <vt:lpstr>Illustration 2: Sketched GMM</vt:lpstr>
      <vt:lpstr>Illustration 3: Audio Source separation</vt:lpstr>
      <vt:lpstr>In this talk</vt:lpstr>
      <vt:lpstr>Outline</vt:lpstr>
      <vt:lpstr>Outline</vt:lpstr>
      <vt:lpstr>Recall: Linear inverse problem</vt:lpstr>
      <vt:lpstr>Information preservation guarantees</vt:lpstr>
      <vt:lpstr>Appropriate metric</vt:lpstr>
      <vt:lpstr>Proof strategy (1)</vt:lpstr>
      <vt:lpstr>Proof strategy (2)</vt:lpstr>
      <vt:lpstr>Main result</vt:lpstr>
      <vt:lpstr>Application</vt:lpstr>
      <vt:lpstr>Summary</vt:lpstr>
      <vt:lpstr>Outline</vt:lpstr>
      <vt:lpstr>Total Variation regularization</vt:lpstr>
      <vt:lpstr>A bit of convex analysis</vt:lpstr>
      <vt:lpstr>Strategy: going back to random features</vt:lpstr>
      <vt:lpstr>Results for separated GMM</vt:lpstr>
      <vt:lpstr>Outline</vt:lpstr>
      <vt:lpstr>Sketch learning</vt:lpstr>
      <vt:lpstr>Summary, outlooks</vt:lpstr>
      <vt:lpstr>Online change point detection with sketches</vt:lpstr>
      <vt:lpstr>Thank you !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Keriven</dc:creator>
  <cp:lastModifiedBy>Nicolas Keriven</cp:lastModifiedBy>
  <cp:revision>998</cp:revision>
  <cp:lastPrinted>2017-10-06T13:20:15Z</cp:lastPrinted>
  <dcterms:created xsi:type="dcterms:W3CDTF">2016-11-08T13:17:02Z</dcterms:created>
  <dcterms:modified xsi:type="dcterms:W3CDTF">2018-04-16T13:49:09Z</dcterms:modified>
</cp:coreProperties>
</file>